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09" r:id="rId5"/>
  </p:sldMasterIdLst>
  <p:notesMasterIdLst>
    <p:notesMasterId r:id="rId60"/>
  </p:notesMasterIdLst>
  <p:sldIdLst>
    <p:sldId id="256" r:id="rId6"/>
    <p:sldId id="258" r:id="rId7"/>
    <p:sldId id="259" r:id="rId8"/>
    <p:sldId id="260" r:id="rId9"/>
    <p:sldId id="261" r:id="rId10"/>
    <p:sldId id="262" r:id="rId11"/>
    <p:sldId id="263" r:id="rId12"/>
    <p:sldId id="277" r:id="rId13"/>
    <p:sldId id="281" r:id="rId14"/>
    <p:sldId id="282" r:id="rId15"/>
    <p:sldId id="283" r:id="rId16"/>
    <p:sldId id="284" r:id="rId17"/>
    <p:sldId id="285" r:id="rId18"/>
    <p:sldId id="286" r:id="rId19"/>
    <p:sldId id="287" r:id="rId20"/>
    <p:sldId id="288" r:id="rId21"/>
    <p:sldId id="289" r:id="rId22"/>
    <p:sldId id="290" r:id="rId23"/>
    <p:sldId id="291"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F2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8CC0D-26B9-445C-B2A1-C643A73D8EA0}" v="9" dt="2022-06-23T11:09:50.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94660"/>
  </p:normalViewPr>
  <p:slideViewPr>
    <p:cSldViewPr snapToGrid="0">
      <p:cViewPr varScale="1">
        <p:scale>
          <a:sx n="99" d="100"/>
          <a:sy n="99" d="100"/>
        </p:scale>
        <p:origin x="979" y="82"/>
      </p:cViewPr>
      <p:guideLst/>
    </p:cSldViewPr>
  </p:slideViewPr>
  <p:notesTextViewPr>
    <p:cViewPr>
      <p:scale>
        <a:sx n="3" d="2"/>
        <a:sy n="3" d="2"/>
      </p:scale>
      <p:origin x="0" y="0"/>
    </p:cViewPr>
  </p:notesTextViewPr>
  <p:notesViewPr>
    <p:cSldViewPr snapToGrid="0">
      <p:cViewPr varScale="1">
        <p:scale>
          <a:sx n="60" d="100"/>
          <a:sy n="60" d="100"/>
        </p:scale>
        <p:origin x="326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965D1-09F0-4F3B-8A24-D1993AC9C617}" type="datetimeFigureOut">
              <a:rPr lang="en-GB" smtClean="0"/>
              <a:t>11/08/2022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C2F7-CEBA-4292-8D5B-B5693DC7851A}" type="slidenum">
              <a:rPr lang="en-GB" smtClean="0"/>
              <a:t>‹#›</a:t>
            </a:fld>
            <a:endParaRPr lang="en-GB"/>
          </a:p>
        </p:txBody>
      </p:sp>
    </p:spTree>
    <p:extLst>
      <p:ext uri="{BB962C8B-B14F-4D97-AF65-F5344CB8AC3E}">
        <p14:creationId xmlns:p14="http://schemas.microsoft.com/office/powerpoint/2010/main" val="24123752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ICRP publications as they appear today were first published in 1958 with ICRP 1. </a:t>
            </a:r>
            <a:endParaRPr lang="en-US" altLang="en-US"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4</a:t>
            </a:fld>
            <a:endParaRPr lang="en-GB"/>
          </a:p>
        </p:txBody>
      </p:sp>
    </p:spTree>
    <p:extLst>
      <p:ext uri="{BB962C8B-B14F-4D97-AF65-F5344CB8AC3E}">
        <p14:creationId xmlns:p14="http://schemas.microsoft.com/office/powerpoint/2010/main" val="260133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rPr>
              <a:t>TLD = </a:t>
            </a:r>
            <a:r>
              <a:rPr lang="en-GB" altLang="en-US" dirty="0" err="1">
                <a:latin typeface="Arial" panose="020B0604020202020204" pitchFamily="34" charset="0"/>
              </a:rPr>
              <a:t>thermoluminescent</a:t>
            </a:r>
            <a:r>
              <a:rPr lang="en-GB" altLang="en-US" dirty="0">
                <a:latin typeface="Arial" panose="020B0604020202020204" pitchFamily="34" charset="0"/>
              </a:rPr>
              <a:t> dosimeter</a:t>
            </a:r>
          </a:p>
          <a:p>
            <a:pPr eaLnBrk="1" hangingPunct="1"/>
            <a:r>
              <a:rPr lang="en-GB" altLang="en-US" dirty="0">
                <a:latin typeface="Arial" panose="020B0604020202020204" pitchFamily="34" charset="0"/>
              </a:rPr>
              <a:t>PLD = photoluminescent dosimeter</a:t>
            </a:r>
          </a:p>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31</a:t>
            </a:fld>
            <a:endParaRPr lang="en-GB"/>
          </a:p>
        </p:txBody>
      </p:sp>
    </p:spTree>
    <p:extLst>
      <p:ext uri="{BB962C8B-B14F-4D97-AF65-F5344CB8AC3E}">
        <p14:creationId xmlns:p14="http://schemas.microsoft.com/office/powerpoint/2010/main" val="184853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rPr>
              <a:t>ICRP 60 introduced a new system for dose control and restriction of exposure, which was also incorporated into UK legislation</a:t>
            </a:r>
          </a:p>
          <a:p>
            <a:pPr eaLnBrk="1" hangingPunct="1"/>
            <a:r>
              <a:rPr lang="en-GB" altLang="en-US" dirty="0">
                <a:latin typeface="Arial" panose="020B0604020202020204" pitchFamily="34" charset="0"/>
              </a:rPr>
              <a:t>ALARP – As Low As Is Reasonably Practicable (UK)</a:t>
            </a:r>
          </a:p>
          <a:p>
            <a:pPr eaLnBrk="1" hangingPunct="1"/>
            <a:r>
              <a:rPr lang="en-GB" altLang="en-US" dirty="0">
                <a:latin typeface="Arial" panose="020B0604020202020204" pitchFamily="34" charset="0"/>
              </a:rPr>
              <a:t>ALARA – As Low As Is Reasonably Achievable (USA)</a:t>
            </a:r>
            <a:endParaRPr lang="en-US" altLang="en-US"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5</a:t>
            </a:fld>
            <a:endParaRPr lang="en-GB"/>
          </a:p>
        </p:txBody>
      </p:sp>
    </p:spTree>
    <p:extLst>
      <p:ext uri="{BB962C8B-B14F-4D97-AF65-F5344CB8AC3E}">
        <p14:creationId xmlns:p14="http://schemas.microsoft.com/office/powerpoint/2010/main" val="117954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EURATOM = European Atomic Energy Committee</a:t>
            </a:r>
            <a:endParaRPr lang="en-US" altLang="en-US"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6</a:t>
            </a:fld>
            <a:endParaRPr lang="en-GB"/>
          </a:p>
        </p:txBody>
      </p:sp>
    </p:spTree>
    <p:extLst>
      <p:ext uri="{BB962C8B-B14F-4D97-AF65-F5344CB8AC3E}">
        <p14:creationId xmlns:p14="http://schemas.microsoft.com/office/powerpoint/2010/main" val="22695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rPr>
              <a:t>Dose limits also used to classify designated areas – Supervised / Controlled</a:t>
            </a:r>
          </a:p>
          <a:p>
            <a:pPr eaLnBrk="1" hangingPunct="1"/>
            <a:r>
              <a:rPr lang="en-GB" altLang="en-US" dirty="0">
                <a:latin typeface="Arial" panose="020B0604020202020204" pitchFamily="34" charset="0"/>
              </a:rPr>
              <a:t>Pregnant and breast-feeding females – 1mSv limit for the term of the pregnancy</a:t>
            </a:r>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7</a:t>
            </a:fld>
            <a:endParaRPr lang="en-GB"/>
          </a:p>
        </p:txBody>
      </p:sp>
    </p:spTree>
    <p:extLst>
      <p:ext uri="{BB962C8B-B14F-4D97-AF65-F5344CB8AC3E}">
        <p14:creationId xmlns:p14="http://schemas.microsoft.com/office/powerpoint/2010/main" val="314424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dirty="0"/>
              <a:t>As can be seen from the chart the biggest contributors are medical exposure and sources of natural radioactivity.</a:t>
            </a:r>
          </a:p>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8</a:t>
            </a:fld>
            <a:endParaRPr lang="en-GB"/>
          </a:p>
        </p:txBody>
      </p:sp>
    </p:spTree>
    <p:extLst>
      <p:ext uri="{BB962C8B-B14F-4D97-AF65-F5344CB8AC3E}">
        <p14:creationId xmlns:p14="http://schemas.microsoft.com/office/powerpoint/2010/main" val="203966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rPr>
              <a:t>All radiation and radioactive particles have characteristic energies</a:t>
            </a:r>
          </a:p>
          <a:p>
            <a:pPr eaLnBrk="1" hangingPunct="1"/>
            <a:r>
              <a:rPr lang="en-GB" altLang="en-US" dirty="0">
                <a:latin typeface="Arial" panose="020B0604020202020204" pitchFamily="34" charset="0"/>
              </a:rPr>
              <a:t>X-ray radiation is electromagnetic radiation of high energy</a:t>
            </a:r>
            <a:endParaRPr lang="en-US" altLang="en-US"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12</a:t>
            </a:fld>
            <a:endParaRPr lang="en-GB"/>
          </a:p>
        </p:txBody>
      </p:sp>
    </p:spTree>
    <p:extLst>
      <p:ext uri="{BB962C8B-B14F-4D97-AF65-F5344CB8AC3E}">
        <p14:creationId xmlns:p14="http://schemas.microsoft.com/office/powerpoint/2010/main" val="202914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X-rays are generated by electron interactions</a:t>
            </a:r>
            <a:endParaRPr lang="en-US" altLang="en-US"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13</a:t>
            </a:fld>
            <a:endParaRPr lang="en-GB"/>
          </a:p>
        </p:txBody>
      </p:sp>
    </p:spTree>
    <p:extLst>
      <p:ext uri="{BB962C8B-B14F-4D97-AF65-F5344CB8AC3E}">
        <p14:creationId xmlns:p14="http://schemas.microsoft.com/office/powerpoint/2010/main" val="90993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X-rays are generated by electron interactions</a:t>
            </a:r>
            <a:endParaRPr lang="en-US" altLang="en-US"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14</a:t>
            </a:fld>
            <a:endParaRPr lang="en-GB"/>
          </a:p>
        </p:txBody>
      </p:sp>
    </p:spTree>
    <p:extLst>
      <p:ext uri="{BB962C8B-B14F-4D97-AF65-F5344CB8AC3E}">
        <p14:creationId xmlns:p14="http://schemas.microsoft.com/office/powerpoint/2010/main" val="266546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Energy deposition will be different for different types of radiation. Organs will also vary in their sensitivity to radiation</a:t>
            </a:r>
            <a:endParaRPr lang="en-US" altLang="en-US"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17</a:t>
            </a:fld>
            <a:endParaRPr lang="en-GB"/>
          </a:p>
        </p:txBody>
      </p:sp>
    </p:spTree>
    <p:extLst>
      <p:ext uri="{BB962C8B-B14F-4D97-AF65-F5344CB8AC3E}">
        <p14:creationId xmlns:p14="http://schemas.microsoft.com/office/powerpoint/2010/main" val="1579492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11/08/2022</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257274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11/08/2022</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185399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11/08/2022</a:t>
            </a:fld>
            <a:endParaRPr lang="en-GB" dirty="0"/>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dirty="0"/>
              <a:t>Click icon to add full bleed picture</a:t>
            </a:r>
          </a:p>
        </p:txBody>
      </p:sp>
      <p:sp>
        <p:nvSpPr>
          <p:cNvPr id="8" name="Title 1">
            <a:extLst>
              <a:ext uri="{FF2B5EF4-FFF2-40B4-BE49-F238E27FC236}">
                <a16:creationId xmlns:a16="http://schemas.microsoft.com/office/drawing/2014/main" id="{B52A7153-D257-4B24-9EEA-C9A3F1D1EE96}"/>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5766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11/08/2022</a:t>
            </a:fld>
            <a:endParaRPr lang="en-GB" dirty="0"/>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275239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11/08/2022</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557658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11/08/2022</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A1277E6E-6749-489A-9A65-DFF1D7BE377F}"/>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90494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11/08/2022</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8" name="Text Placeholder 8">
            <a:extLst>
              <a:ext uri="{FF2B5EF4-FFF2-40B4-BE49-F238E27FC236}">
                <a16:creationId xmlns:a16="http://schemas.microsoft.com/office/drawing/2014/main" id="{1CA71D4C-4E38-4C89-BA97-B1164C562924}"/>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5492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11/08/2022</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8AE59025-37D6-A048-9AD1-6814022656E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669901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11/08/2022</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
        <p:nvSpPr>
          <p:cNvPr id="10" name="Text Placeholder 8">
            <a:extLst>
              <a:ext uri="{FF2B5EF4-FFF2-40B4-BE49-F238E27FC236}">
                <a16:creationId xmlns:a16="http://schemas.microsoft.com/office/drawing/2014/main" id="{40BC44A1-AAC8-4F4D-A458-163156F89E3B}"/>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accent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388289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11/08/2022</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12" name="Text Placeholder 8">
            <a:extLst>
              <a:ext uri="{FF2B5EF4-FFF2-40B4-BE49-F238E27FC236}">
                <a16:creationId xmlns:a16="http://schemas.microsoft.com/office/drawing/2014/main" id="{937DD7EC-50AD-2D4A-8826-C1B3BDB48E57}"/>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861229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11/08/2022</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dirty="0"/>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2E05A56F-2D56-478C-8B76-D1EA61ECFB6D}"/>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36228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11/08/2022</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867893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11/08/2022</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endParaRPr lang="en-US" dirty="0"/>
          </a:p>
        </p:txBody>
      </p:sp>
      <p:sp>
        <p:nvSpPr>
          <p:cNvPr id="10" name="Text Placeholder 8">
            <a:extLst>
              <a:ext uri="{FF2B5EF4-FFF2-40B4-BE49-F238E27FC236}">
                <a16:creationId xmlns:a16="http://schemas.microsoft.com/office/drawing/2014/main" id="{6E1B35C5-3710-1D4A-A371-100E453D0E43}"/>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accent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726975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11/08/2022</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0" name="Text Placeholder 8">
            <a:extLst>
              <a:ext uri="{FF2B5EF4-FFF2-40B4-BE49-F238E27FC236}">
                <a16:creationId xmlns:a16="http://schemas.microsoft.com/office/drawing/2014/main" id="{D7D0C35C-FE9D-694C-AF7F-8B84C81831E7}"/>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1607494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11/08/2022</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a:t>Click icon to add picture</a:t>
            </a:r>
            <a:endParaRPr lang="en-GB" dirty="0"/>
          </a:p>
        </p:txBody>
      </p:sp>
      <p:sp>
        <p:nvSpPr>
          <p:cNvPr id="11" name="Text Placeholder 8">
            <a:extLst>
              <a:ext uri="{FF2B5EF4-FFF2-40B4-BE49-F238E27FC236}">
                <a16:creationId xmlns:a16="http://schemas.microsoft.com/office/drawing/2014/main" id="{4EFC2584-EE1E-194F-BD07-9E5B62AC0B4F}"/>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accent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966367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11/08/2022</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Rectangle 10">
            <a:extLst>
              <a:ext uri="{FF2B5EF4-FFF2-40B4-BE49-F238E27FC236}">
                <a16:creationId xmlns:a16="http://schemas.microsoft.com/office/drawing/2014/main" id="{F658813F-CBC4-43D6-900B-5F80FF478B19}"/>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9A113D54-2F93-4A2E-8BB5-789218AEBACE}"/>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
        <p:nvSpPr>
          <p:cNvPr id="9" name="Text Placeholder 8">
            <a:extLst>
              <a:ext uri="{FF2B5EF4-FFF2-40B4-BE49-F238E27FC236}">
                <a16:creationId xmlns:a16="http://schemas.microsoft.com/office/drawing/2014/main" id="{53CAF27F-A6C6-4342-AA13-028E52B4F1AE}"/>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accent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697295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11/08/2022</a:t>
            </a:fld>
            <a:endParaRPr lang="en-GB" dirty="0"/>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dirty="0"/>
              <a:t>Click icon to add full bleed picture</a:t>
            </a:r>
          </a:p>
        </p:txBody>
      </p:sp>
      <p:sp>
        <p:nvSpPr>
          <p:cNvPr id="9" name="Title 1">
            <a:extLst>
              <a:ext uri="{FF2B5EF4-FFF2-40B4-BE49-F238E27FC236}">
                <a16:creationId xmlns:a16="http://schemas.microsoft.com/office/drawing/2014/main" id="{669A0CDB-B305-4654-820B-083E7FB4BF93}"/>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
        <p:nvSpPr>
          <p:cNvPr id="11" name="Text Placeholder 8">
            <a:extLst>
              <a:ext uri="{FF2B5EF4-FFF2-40B4-BE49-F238E27FC236}">
                <a16:creationId xmlns:a16="http://schemas.microsoft.com/office/drawing/2014/main" id="{E2F42497-A288-7146-84A1-501E93295806}"/>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accent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55462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11/08/2022</a:t>
            </a:fld>
            <a:endParaRPr lang="en-GB" dirty="0"/>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8" name="Text Placeholder 8">
            <a:extLst>
              <a:ext uri="{FF2B5EF4-FFF2-40B4-BE49-F238E27FC236}">
                <a16:creationId xmlns:a16="http://schemas.microsoft.com/office/drawing/2014/main" id="{929D6C0C-F0EB-2141-A9A4-C08D5A16AC4A}"/>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457578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11/08/2022</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Text Placeholder 8">
            <a:extLst>
              <a:ext uri="{FF2B5EF4-FFF2-40B4-BE49-F238E27FC236}">
                <a16:creationId xmlns:a16="http://schemas.microsoft.com/office/drawing/2014/main" id="{6FFA148B-2A70-B14B-A2D0-42576932666F}"/>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64316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4755061" y="-10115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11/08/2022</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16526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11/08/2022</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265958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tx1"/>
                </a:solidFill>
              </a:defRPr>
            </a:lvl1pPr>
          </a:lstStyle>
          <a:p>
            <a:fld id="{3E2C485A-CFD1-4426-A587-FCC12D6AD237}" type="datetime1">
              <a:rPr lang="en-GB" smtClean="0"/>
              <a:pPr/>
              <a:t>11/08/2022</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174216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tx1"/>
                </a:solidFill>
              </a:defRPr>
            </a:lvl1pPr>
          </a:lstStyle>
          <a:p>
            <a:fld id="{D904E3C7-3434-41F6-8009-C52959A159FA}" type="datetime1">
              <a:rPr lang="en-GB" smtClean="0"/>
              <a:pPr/>
              <a:t>11/08/2022</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dirty="0"/>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57906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11/08/2022</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7073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11/08/2022</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65426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11/08/2022</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111954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11/08/2022</a:t>
            </a:fld>
            <a:endParaRPr lang="en-GB" dirty="0"/>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3099803651"/>
      </p:ext>
    </p:extLst>
  </p:cSld>
  <p:clrMap bg1="lt1" tx1="dk1" bg2="lt2" tx2="dk2" accent1="accent1" accent2="accent2" accent3="accent3" accent4="accent4" accent5="accent5" accent6="accent6" hlink="hlink" folHlink="folHlink"/>
  <p:sldLayoutIdLst>
    <p:sldLayoutId id="2147483694" r:id="rId1"/>
    <p:sldLayoutId id="2147483674" r:id="rId2"/>
    <p:sldLayoutId id="2147483670" r:id="rId3"/>
    <p:sldLayoutId id="2147483669" r:id="rId4"/>
    <p:sldLayoutId id="2147483672" r:id="rId5"/>
    <p:sldLayoutId id="2147483671" r:id="rId6"/>
    <p:sldLayoutId id="2147483673" r:id="rId7"/>
    <p:sldLayoutId id="2147483675" r:id="rId8"/>
    <p:sldLayoutId id="2147483676" r:id="rId9"/>
    <p:sldLayoutId id="2147483677" r:id="rId10"/>
    <p:sldLayoutId id="2147483678" r:id="rId11"/>
    <p:sldLayoutId id="2147483679" r:id="rId12"/>
    <p:sldLayoutId id="2147483680" r:id="rId13"/>
  </p:sldLayoutIdLst>
  <p:hf sldNum="0" hdr="0" ftr="0" dt="0"/>
  <p:txStyles>
    <p:titleStyle>
      <a:lvl1pPr algn="l" defTabSz="685800"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11/08/2022</a:t>
            </a:fld>
            <a:endParaRPr lang="en-GB" dirty="0"/>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3449210524"/>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 id="2147483712" r:id="rId4"/>
    <p:sldLayoutId id="2147483713" r:id="rId5"/>
    <p:sldLayoutId id="2147483714" r:id="rId6"/>
    <p:sldLayoutId id="2147483715"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lvl1pPr algn="l" defTabSz="685800"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xHdFgP35Rn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bristol.ac.uk/safety/staff/radiation/"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X-ray Radiation Safety Training</a:t>
            </a:r>
          </a:p>
        </p:txBody>
      </p:sp>
    </p:spTree>
    <p:extLst>
      <p:ext uri="{BB962C8B-B14F-4D97-AF65-F5344CB8AC3E}">
        <p14:creationId xmlns:p14="http://schemas.microsoft.com/office/powerpoint/2010/main" val="308920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8669-A9C1-5338-ED15-49F6BC41A760}"/>
              </a:ext>
            </a:extLst>
          </p:cNvPr>
          <p:cNvSpPr>
            <a:spLocks noGrp="1"/>
          </p:cNvSpPr>
          <p:nvPr>
            <p:ph type="title"/>
          </p:nvPr>
        </p:nvSpPr>
        <p:spPr/>
        <p:txBody>
          <a:bodyPr/>
          <a:lstStyle/>
          <a:p>
            <a:r>
              <a:rPr lang="en-GB" altLang="en-US" dirty="0"/>
              <a:t>Ionising Radiations Regulations 2017 continued</a:t>
            </a:r>
            <a:endParaRPr lang="en-GB" dirty="0"/>
          </a:p>
        </p:txBody>
      </p:sp>
      <p:sp>
        <p:nvSpPr>
          <p:cNvPr id="3" name="Content Placeholder 2">
            <a:extLst>
              <a:ext uri="{FF2B5EF4-FFF2-40B4-BE49-F238E27FC236}">
                <a16:creationId xmlns:a16="http://schemas.microsoft.com/office/drawing/2014/main" id="{2A0A3183-D6BB-1C7B-90D2-6AF18D17C43A}"/>
              </a:ext>
            </a:extLst>
          </p:cNvPr>
          <p:cNvSpPr>
            <a:spLocks noGrp="1"/>
          </p:cNvSpPr>
          <p:nvPr>
            <p:ph idx="1"/>
          </p:nvPr>
        </p:nvSpPr>
        <p:spPr/>
        <p:txBody>
          <a:bodyPr/>
          <a:lstStyle/>
          <a:p>
            <a:pPr eaLnBrk="1" hangingPunct="1">
              <a:lnSpc>
                <a:spcPct val="90000"/>
              </a:lnSpc>
            </a:pPr>
            <a:r>
              <a:rPr lang="en-GB" altLang="en-US" sz="2400" dirty="0">
                <a:cs typeface="Arial" panose="020B0604020202020204" pitchFamily="34" charset="0"/>
              </a:rPr>
              <a:t>Dose assessment and recording</a:t>
            </a:r>
            <a:endParaRPr lang="en-GB" altLang="en-US" sz="2400" dirty="0">
              <a:cs typeface="Times New Roman" panose="02020603050405020304" pitchFamily="18" charset="0"/>
            </a:endParaRPr>
          </a:p>
          <a:p>
            <a:pPr eaLnBrk="1" hangingPunct="1">
              <a:lnSpc>
                <a:spcPct val="90000"/>
              </a:lnSpc>
            </a:pPr>
            <a:r>
              <a:rPr lang="en-GB" altLang="en-US" sz="2400" dirty="0">
                <a:cs typeface="Arial" panose="020B0604020202020204" pitchFamily="34" charset="0"/>
              </a:rPr>
              <a:t>Information, instruction and training</a:t>
            </a:r>
            <a:endParaRPr lang="en-GB" altLang="en-US" sz="2400" dirty="0">
              <a:cs typeface="Times New Roman" panose="02020603050405020304" pitchFamily="18" charset="0"/>
            </a:endParaRPr>
          </a:p>
          <a:p>
            <a:pPr eaLnBrk="1" hangingPunct="1">
              <a:lnSpc>
                <a:spcPct val="90000"/>
              </a:lnSpc>
            </a:pPr>
            <a:r>
              <a:rPr lang="en-GB" altLang="en-US" sz="2400" dirty="0">
                <a:cs typeface="Arial" panose="020B0604020202020204" pitchFamily="34" charset="0"/>
              </a:rPr>
              <a:t>Pregnant and breast feeding female employees</a:t>
            </a:r>
            <a:endParaRPr lang="en-GB" altLang="en-US" sz="2400" dirty="0">
              <a:cs typeface="Times New Roman" panose="02020603050405020304" pitchFamily="18" charset="0"/>
            </a:endParaRPr>
          </a:p>
          <a:p>
            <a:pPr eaLnBrk="1" hangingPunct="1">
              <a:lnSpc>
                <a:spcPct val="90000"/>
              </a:lnSpc>
            </a:pPr>
            <a:r>
              <a:rPr lang="en-GB" altLang="en-US" sz="2400" dirty="0">
                <a:cs typeface="Arial" panose="020B0604020202020204" pitchFamily="34" charset="0"/>
              </a:rPr>
              <a:t>Arrangements for the control of radioactive substances, articles and equipment including loss or theft</a:t>
            </a:r>
            <a:endParaRPr lang="en-GB" altLang="en-US" sz="2400" dirty="0">
              <a:cs typeface="Times New Roman" panose="02020603050405020304" pitchFamily="18" charset="0"/>
            </a:endParaRPr>
          </a:p>
          <a:p>
            <a:pPr eaLnBrk="1" hangingPunct="1">
              <a:lnSpc>
                <a:spcPct val="90000"/>
              </a:lnSpc>
            </a:pPr>
            <a:r>
              <a:rPr lang="en-GB" altLang="en-US" sz="2400" dirty="0">
                <a:cs typeface="Arial" panose="020B0604020202020204" pitchFamily="34" charset="0"/>
              </a:rPr>
              <a:t>Duties of employees</a:t>
            </a:r>
            <a:endParaRPr lang="en-GB" altLang="en-US" sz="2400" dirty="0">
              <a:cs typeface="Times New Roman" panose="02020603050405020304" pitchFamily="18" charset="0"/>
            </a:endParaRPr>
          </a:p>
          <a:p>
            <a:endParaRPr lang="en-GB" dirty="0"/>
          </a:p>
        </p:txBody>
      </p:sp>
    </p:spTree>
    <p:extLst>
      <p:ext uri="{BB962C8B-B14F-4D97-AF65-F5344CB8AC3E}">
        <p14:creationId xmlns:p14="http://schemas.microsoft.com/office/powerpoint/2010/main" val="253779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57B6-99E8-160D-3A72-D66F1C34D1A0}"/>
              </a:ext>
            </a:extLst>
          </p:cNvPr>
          <p:cNvSpPr>
            <a:spLocks noGrp="1"/>
          </p:cNvSpPr>
          <p:nvPr>
            <p:ph type="ctrTitle"/>
          </p:nvPr>
        </p:nvSpPr>
        <p:spPr/>
        <p:txBody>
          <a:bodyPr/>
          <a:lstStyle/>
          <a:p>
            <a:r>
              <a:rPr lang="en-GB" dirty="0"/>
              <a:t>X-Ray Radiation</a:t>
            </a:r>
          </a:p>
        </p:txBody>
      </p:sp>
    </p:spTree>
    <p:extLst>
      <p:ext uri="{BB962C8B-B14F-4D97-AF65-F5344CB8AC3E}">
        <p14:creationId xmlns:p14="http://schemas.microsoft.com/office/powerpoint/2010/main" val="342129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C5C2375-8B0B-A1A3-43A0-F1D69CE164A5}"/>
              </a:ext>
            </a:extLst>
          </p:cNvPr>
          <p:cNvSpPr>
            <a:spLocks noGrp="1"/>
          </p:cNvSpPr>
          <p:nvPr>
            <p:ph type="title"/>
          </p:nvPr>
        </p:nvSpPr>
        <p:spPr>
          <a:xfrm>
            <a:off x="370800" y="273844"/>
            <a:ext cx="8402400" cy="994172"/>
          </a:xfrm>
        </p:spPr>
        <p:txBody>
          <a:bodyPr/>
          <a:lstStyle/>
          <a:p>
            <a:r>
              <a:rPr lang="en-GB" altLang="en-US" dirty="0"/>
              <a:t>Radioactive decay</a:t>
            </a:r>
            <a:endParaRPr lang="en-US" dirty="0"/>
          </a:p>
        </p:txBody>
      </p:sp>
      <p:pic>
        <p:nvPicPr>
          <p:cNvPr id="6" name="Picture Placeholder 5" descr="A picture containing diagram&#10;&#10;Description automatically generated">
            <a:extLst>
              <a:ext uri="{FF2B5EF4-FFF2-40B4-BE49-F238E27FC236}">
                <a16:creationId xmlns:a16="http://schemas.microsoft.com/office/drawing/2014/main" id="{471E29C7-C0FD-8625-A0A1-1393E2909A44}"/>
              </a:ext>
            </a:extLst>
          </p:cNvPr>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370800" y="1539152"/>
            <a:ext cx="4144050" cy="2548590"/>
          </a:xfrm>
          <a:noFill/>
        </p:spPr>
      </p:pic>
      <p:sp>
        <p:nvSpPr>
          <p:cNvPr id="13" name="Content Placeholder 3">
            <a:extLst>
              <a:ext uri="{FF2B5EF4-FFF2-40B4-BE49-F238E27FC236}">
                <a16:creationId xmlns:a16="http://schemas.microsoft.com/office/drawing/2014/main" id="{8B30B95B-1485-BEED-6D65-3C1F949E0C6D}"/>
              </a:ext>
            </a:extLst>
          </p:cNvPr>
          <p:cNvSpPr>
            <a:spLocks noGrp="1"/>
          </p:cNvSpPr>
          <p:nvPr>
            <p:ph sz="half" idx="2"/>
          </p:nvPr>
        </p:nvSpPr>
        <p:spPr>
          <a:xfrm>
            <a:off x="4629150" y="1369219"/>
            <a:ext cx="4144050" cy="2888456"/>
          </a:xfrm>
        </p:spPr>
        <p:txBody>
          <a:bodyPr/>
          <a:lstStyle/>
          <a:p>
            <a:pPr eaLnBrk="1" hangingPunct="1"/>
            <a:r>
              <a:rPr lang="en-GB" altLang="en-US" sz="2000" dirty="0"/>
              <a:t>Alpha, Beta and Neutron  - particles</a:t>
            </a:r>
          </a:p>
          <a:p>
            <a:pPr eaLnBrk="1" hangingPunct="1"/>
            <a:r>
              <a:rPr lang="en-GB" altLang="en-US" sz="2000" dirty="0"/>
              <a:t>Gamma and X-ray – electromagnetic radiation</a:t>
            </a:r>
            <a:endParaRPr lang="en-US" altLang="en-US" sz="2000" dirty="0"/>
          </a:p>
          <a:p>
            <a:endParaRPr lang="en-US" dirty="0"/>
          </a:p>
        </p:txBody>
      </p:sp>
    </p:spTree>
    <p:extLst>
      <p:ext uri="{BB962C8B-B14F-4D97-AF65-F5344CB8AC3E}">
        <p14:creationId xmlns:p14="http://schemas.microsoft.com/office/powerpoint/2010/main" val="236512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8665F8-9E4C-F6B8-BC32-49729736B75C}"/>
              </a:ext>
            </a:extLst>
          </p:cNvPr>
          <p:cNvSpPr>
            <a:spLocks noGrp="1"/>
          </p:cNvSpPr>
          <p:nvPr>
            <p:ph type="title"/>
          </p:nvPr>
        </p:nvSpPr>
        <p:spPr>
          <a:xfrm>
            <a:off x="370800" y="273844"/>
            <a:ext cx="8402400" cy="994172"/>
          </a:xfrm>
        </p:spPr>
        <p:txBody>
          <a:bodyPr/>
          <a:lstStyle/>
          <a:p>
            <a:r>
              <a:rPr lang="en-US" dirty="0"/>
              <a:t>X-Ray production</a:t>
            </a:r>
          </a:p>
        </p:txBody>
      </p:sp>
      <p:pic>
        <p:nvPicPr>
          <p:cNvPr id="6" name="Picture Placeholder 5">
            <a:extLst>
              <a:ext uri="{FF2B5EF4-FFF2-40B4-BE49-F238E27FC236}">
                <a16:creationId xmlns:a16="http://schemas.microsoft.com/office/drawing/2014/main" id="{2B89E4F8-5D04-BA47-6BA9-D7AC7DD5E1BE}"/>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val="0"/>
              </a:ext>
            </a:extLst>
          </a:blip>
          <a:srcRect l="5524" r="14117" b="1"/>
          <a:stretch/>
        </p:blipFill>
        <p:spPr>
          <a:xfrm>
            <a:off x="370800" y="1369219"/>
            <a:ext cx="4144050" cy="2888456"/>
          </a:xfrm>
          <a:noFill/>
        </p:spPr>
      </p:pic>
      <p:sp>
        <p:nvSpPr>
          <p:cNvPr id="13" name="Content Placeholder 3">
            <a:extLst>
              <a:ext uri="{FF2B5EF4-FFF2-40B4-BE49-F238E27FC236}">
                <a16:creationId xmlns:a16="http://schemas.microsoft.com/office/drawing/2014/main" id="{2C32A7A3-A1B5-3D39-11CF-8AEC31F0A217}"/>
              </a:ext>
            </a:extLst>
          </p:cNvPr>
          <p:cNvSpPr>
            <a:spLocks noGrp="1"/>
          </p:cNvSpPr>
          <p:nvPr>
            <p:ph sz="half" idx="2"/>
          </p:nvPr>
        </p:nvSpPr>
        <p:spPr>
          <a:xfrm>
            <a:off x="4629150" y="1369219"/>
            <a:ext cx="4144050" cy="2888456"/>
          </a:xfrm>
        </p:spPr>
        <p:txBody>
          <a:bodyPr/>
          <a:lstStyle/>
          <a:p>
            <a:pPr eaLnBrk="1" hangingPunct="1"/>
            <a:r>
              <a:rPr lang="en-GB" altLang="en-US" dirty="0"/>
              <a:t>Changes in electron orbit</a:t>
            </a:r>
          </a:p>
          <a:p>
            <a:pPr eaLnBrk="1" hangingPunct="1"/>
            <a:r>
              <a:rPr lang="en-GB" altLang="en-US" dirty="0"/>
              <a:t>Slowing down electrons</a:t>
            </a:r>
          </a:p>
          <a:p>
            <a:pPr eaLnBrk="1" hangingPunct="1"/>
            <a:r>
              <a:rPr lang="en-GB" altLang="en-US" dirty="0"/>
              <a:t>Slowing down beta particles (Bremsstrahlung)</a:t>
            </a:r>
          </a:p>
          <a:p>
            <a:pPr eaLnBrk="1" hangingPunct="1"/>
            <a:r>
              <a:rPr lang="en-GB" altLang="en-US" dirty="0"/>
              <a:t>High Voltages</a:t>
            </a:r>
          </a:p>
          <a:p>
            <a:pPr marL="0" indent="0">
              <a:buNone/>
            </a:pPr>
            <a:endParaRPr lang="en-US" dirty="0"/>
          </a:p>
        </p:txBody>
      </p:sp>
    </p:spTree>
    <p:extLst>
      <p:ext uri="{BB962C8B-B14F-4D97-AF65-F5344CB8AC3E}">
        <p14:creationId xmlns:p14="http://schemas.microsoft.com/office/powerpoint/2010/main" val="18410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B19F-1DDB-89F5-C825-6AE19A589037}"/>
              </a:ext>
            </a:extLst>
          </p:cNvPr>
          <p:cNvSpPr>
            <a:spLocks noGrp="1"/>
          </p:cNvSpPr>
          <p:nvPr>
            <p:ph type="title"/>
          </p:nvPr>
        </p:nvSpPr>
        <p:spPr/>
        <p:txBody>
          <a:bodyPr/>
          <a:lstStyle/>
          <a:p>
            <a:r>
              <a:rPr lang="en-US" dirty="0"/>
              <a:t>X-Ray production</a:t>
            </a:r>
            <a:endParaRPr lang="en-GB" dirty="0"/>
          </a:p>
        </p:txBody>
      </p:sp>
      <p:sp>
        <p:nvSpPr>
          <p:cNvPr id="3" name="Content Placeholder 2">
            <a:extLst>
              <a:ext uri="{FF2B5EF4-FFF2-40B4-BE49-F238E27FC236}">
                <a16:creationId xmlns:a16="http://schemas.microsoft.com/office/drawing/2014/main" id="{9374EE78-77D0-564D-9EC3-1E00493458D6}"/>
              </a:ext>
            </a:extLst>
          </p:cNvPr>
          <p:cNvSpPr>
            <a:spLocks noGrp="1"/>
          </p:cNvSpPr>
          <p:nvPr>
            <p:ph idx="1"/>
          </p:nvPr>
        </p:nvSpPr>
        <p:spPr/>
        <p:txBody>
          <a:bodyPr/>
          <a:lstStyle/>
          <a:p>
            <a:pPr eaLnBrk="1" hangingPunct="1">
              <a:defRPr/>
            </a:pPr>
            <a:r>
              <a:rPr lang="en-GB" altLang="en-US" dirty="0"/>
              <a:t>X-rays are capable of traversing great distances and can penetrate material</a:t>
            </a:r>
          </a:p>
          <a:p>
            <a:pPr eaLnBrk="1" hangingPunct="1">
              <a:defRPr/>
            </a:pPr>
            <a:r>
              <a:rPr lang="en-GB" altLang="en-US" dirty="0"/>
              <a:t>However, they can be blocked or attenuated by shielding made from dense materials such as lead and concrete</a:t>
            </a:r>
            <a:endParaRPr lang="en-US" altLang="en-US" dirty="0"/>
          </a:p>
          <a:p>
            <a:endParaRPr lang="en-GB" dirty="0"/>
          </a:p>
        </p:txBody>
      </p:sp>
    </p:spTree>
    <p:extLst>
      <p:ext uri="{BB962C8B-B14F-4D97-AF65-F5344CB8AC3E}">
        <p14:creationId xmlns:p14="http://schemas.microsoft.com/office/powerpoint/2010/main" val="259317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7491-912B-0155-13CD-8621A8D90A59}"/>
              </a:ext>
            </a:extLst>
          </p:cNvPr>
          <p:cNvSpPr>
            <a:spLocks noGrp="1"/>
          </p:cNvSpPr>
          <p:nvPr>
            <p:ph type="title"/>
          </p:nvPr>
        </p:nvSpPr>
        <p:spPr/>
        <p:txBody>
          <a:bodyPr/>
          <a:lstStyle/>
          <a:p>
            <a:r>
              <a:rPr lang="en-GB" altLang="en-US" dirty="0"/>
              <a:t>Energy of Radiation</a:t>
            </a:r>
            <a:endParaRPr lang="en-GB" dirty="0"/>
          </a:p>
        </p:txBody>
      </p:sp>
      <p:sp>
        <p:nvSpPr>
          <p:cNvPr id="3" name="Content Placeholder 2">
            <a:extLst>
              <a:ext uri="{FF2B5EF4-FFF2-40B4-BE49-F238E27FC236}">
                <a16:creationId xmlns:a16="http://schemas.microsoft.com/office/drawing/2014/main" id="{63996464-E9F0-E40F-5FD6-58C261E663EE}"/>
              </a:ext>
            </a:extLst>
          </p:cNvPr>
          <p:cNvSpPr>
            <a:spLocks noGrp="1"/>
          </p:cNvSpPr>
          <p:nvPr>
            <p:ph idx="1"/>
          </p:nvPr>
        </p:nvSpPr>
        <p:spPr/>
        <p:txBody>
          <a:bodyPr/>
          <a:lstStyle/>
          <a:p>
            <a:r>
              <a:rPr lang="en-GB" altLang="en-US" dirty="0"/>
              <a:t>Most of the radiation from an X-ray set is </a:t>
            </a:r>
            <a:r>
              <a:rPr lang="en-GB" altLang="en-US" dirty="0" err="1"/>
              <a:t>multienergetic</a:t>
            </a:r>
            <a:endParaRPr lang="en-GB" altLang="en-US" dirty="0"/>
          </a:p>
          <a:p>
            <a:r>
              <a:rPr lang="en-GB" altLang="en-US" dirty="0"/>
              <a:t>Range of energies can be varied - </a:t>
            </a:r>
          </a:p>
          <a:p>
            <a:pPr lvl="1">
              <a:buFontTx/>
              <a:buChar char="-"/>
            </a:pPr>
            <a:r>
              <a:rPr lang="en-GB" altLang="en-US" dirty="0"/>
              <a:t>Increasing the voltage (kV), increases intensity of the X-ray beam, as does</a:t>
            </a:r>
          </a:p>
          <a:p>
            <a:pPr lvl="1">
              <a:buFontTx/>
              <a:buChar char="-"/>
            </a:pPr>
            <a:r>
              <a:rPr lang="en-GB" altLang="en-US" dirty="0"/>
              <a:t>Increasing the current (mA) </a:t>
            </a:r>
          </a:p>
          <a:p>
            <a:endParaRPr lang="en-GB" dirty="0"/>
          </a:p>
        </p:txBody>
      </p:sp>
    </p:spTree>
    <p:extLst>
      <p:ext uri="{BB962C8B-B14F-4D97-AF65-F5344CB8AC3E}">
        <p14:creationId xmlns:p14="http://schemas.microsoft.com/office/powerpoint/2010/main" val="43295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43D5-3894-C8DC-3811-72F3BAF5EED1}"/>
              </a:ext>
            </a:extLst>
          </p:cNvPr>
          <p:cNvSpPr>
            <a:spLocks noGrp="1"/>
          </p:cNvSpPr>
          <p:nvPr>
            <p:ph type="title"/>
          </p:nvPr>
        </p:nvSpPr>
        <p:spPr>
          <a:xfrm>
            <a:off x="370800" y="273844"/>
            <a:ext cx="8402400" cy="994172"/>
          </a:xfrm>
        </p:spPr>
        <p:txBody>
          <a:bodyPr anchor="ctr">
            <a:normAutofit/>
          </a:bodyPr>
          <a:lstStyle/>
          <a:p>
            <a:r>
              <a:rPr lang="en-GB" altLang="en-US" dirty="0"/>
              <a:t>Primary Beam and Scatter Radiation </a:t>
            </a:r>
            <a:endParaRPr lang="en-GB" dirty="0"/>
          </a:p>
        </p:txBody>
      </p:sp>
      <p:pic>
        <p:nvPicPr>
          <p:cNvPr id="6" name="Picture Placeholder 5">
            <a:extLst>
              <a:ext uri="{FF2B5EF4-FFF2-40B4-BE49-F238E27FC236}">
                <a16:creationId xmlns:a16="http://schemas.microsoft.com/office/drawing/2014/main" id="{5199F2B4-69F2-3E65-5FEF-888BCF9CCF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8597" y="1369219"/>
            <a:ext cx="2888456" cy="2888456"/>
          </a:xfrm>
          <a:noFill/>
        </p:spPr>
      </p:pic>
      <p:sp>
        <p:nvSpPr>
          <p:cNvPr id="11" name="Content Placeholder 3">
            <a:extLst>
              <a:ext uri="{FF2B5EF4-FFF2-40B4-BE49-F238E27FC236}">
                <a16:creationId xmlns:a16="http://schemas.microsoft.com/office/drawing/2014/main" id="{9AC9D6C4-B024-7FE1-5003-37FBFA29CA5D}"/>
              </a:ext>
            </a:extLst>
          </p:cNvPr>
          <p:cNvSpPr>
            <a:spLocks noGrp="1"/>
          </p:cNvSpPr>
          <p:nvPr>
            <p:ph sz="half" idx="2"/>
          </p:nvPr>
        </p:nvSpPr>
        <p:spPr>
          <a:xfrm>
            <a:off x="4629150" y="1369219"/>
            <a:ext cx="4144050" cy="2888456"/>
          </a:xfrm>
        </p:spPr>
        <p:txBody>
          <a:bodyPr>
            <a:normAutofit fontScale="40000" lnSpcReduction="20000"/>
          </a:bodyPr>
          <a:lstStyle/>
          <a:p>
            <a:pPr>
              <a:defRPr/>
            </a:pPr>
            <a:r>
              <a:rPr lang="en-GB" sz="3400" b="1" dirty="0"/>
              <a:t>Primary Beam </a:t>
            </a:r>
            <a:endParaRPr lang="en-GB" sz="3400" dirty="0"/>
          </a:p>
          <a:p>
            <a:pPr marL="0" indent="0">
              <a:buFontTx/>
              <a:buNone/>
              <a:defRPr/>
            </a:pPr>
            <a:r>
              <a:rPr lang="en-GB" sz="3400" dirty="0"/>
              <a:t>The primary beam is a significant hazard, even very short exposure times can result in severe radiation burns</a:t>
            </a:r>
          </a:p>
          <a:p>
            <a:pPr marL="0" indent="0">
              <a:buFontTx/>
              <a:buNone/>
              <a:defRPr/>
            </a:pPr>
            <a:endParaRPr lang="en-GB" sz="3400" dirty="0"/>
          </a:p>
          <a:p>
            <a:pPr>
              <a:defRPr/>
            </a:pPr>
            <a:r>
              <a:rPr lang="en-GB" sz="3400" b="1" dirty="0"/>
              <a:t>Scatter radiation </a:t>
            </a:r>
            <a:endParaRPr lang="en-GB" sz="3400" dirty="0"/>
          </a:p>
          <a:p>
            <a:pPr marL="0" indent="0">
              <a:buFontTx/>
              <a:buNone/>
              <a:defRPr/>
            </a:pPr>
            <a:r>
              <a:rPr lang="en-GB" sz="3400" dirty="0"/>
              <a:t>Produced when the primary beam interacts with samples and structures in the X-ray enclosure. Scatter radiation is a hazard near the sample</a:t>
            </a:r>
          </a:p>
          <a:p>
            <a:pPr marL="0" indent="0">
              <a:buFontTx/>
              <a:buNone/>
              <a:defRPr/>
            </a:pPr>
            <a:endParaRPr lang="en-GB" sz="3400" dirty="0"/>
          </a:p>
          <a:p>
            <a:pPr>
              <a:defRPr/>
            </a:pPr>
            <a:r>
              <a:rPr lang="en-GB" sz="3400" b="1" dirty="0"/>
              <a:t>Leakage radiation </a:t>
            </a:r>
          </a:p>
          <a:p>
            <a:pPr marL="0" indent="0">
              <a:buFontTx/>
              <a:buNone/>
              <a:defRPr/>
            </a:pPr>
            <a:r>
              <a:rPr lang="en-GB" sz="3400" dirty="0"/>
              <a:t>From the X-ray tube is very low and not a hazard when the tube housing is intact </a:t>
            </a:r>
          </a:p>
          <a:p>
            <a:endParaRPr lang="en-US" dirty="0"/>
          </a:p>
        </p:txBody>
      </p:sp>
    </p:spTree>
    <p:extLst>
      <p:ext uri="{BB962C8B-B14F-4D97-AF65-F5344CB8AC3E}">
        <p14:creationId xmlns:p14="http://schemas.microsoft.com/office/powerpoint/2010/main" val="208918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664F-E0F3-D87E-76B3-E0506AEE96C6}"/>
              </a:ext>
            </a:extLst>
          </p:cNvPr>
          <p:cNvSpPr>
            <a:spLocks noGrp="1"/>
          </p:cNvSpPr>
          <p:nvPr>
            <p:ph type="title"/>
          </p:nvPr>
        </p:nvSpPr>
        <p:spPr/>
        <p:txBody>
          <a:bodyPr/>
          <a:lstStyle/>
          <a:p>
            <a:r>
              <a:rPr lang="en-GB" altLang="en-US" sz="3200" dirty="0"/>
              <a:t>Radiation Dose Quantities </a:t>
            </a:r>
            <a:br>
              <a:rPr lang="en-GB" altLang="en-US" sz="3200" dirty="0"/>
            </a:br>
            <a:r>
              <a:rPr lang="en-GB" altLang="en-US" sz="3200" dirty="0"/>
              <a:t>and Units</a:t>
            </a:r>
            <a:endParaRPr lang="en-GB" dirty="0"/>
          </a:p>
        </p:txBody>
      </p:sp>
      <p:sp>
        <p:nvSpPr>
          <p:cNvPr id="3" name="Content Placeholder 2">
            <a:extLst>
              <a:ext uri="{FF2B5EF4-FFF2-40B4-BE49-F238E27FC236}">
                <a16:creationId xmlns:a16="http://schemas.microsoft.com/office/drawing/2014/main" id="{039A247F-755C-F9EC-0360-7A027129E5B8}"/>
              </a:ext>
            </a:extLst>
          </p:cNvPr>
          <p:cNvSpPr>
            <a:spLocks noGrp="1"/>
          </p:cNvSpPr>
          <p:nvPr>
            <p:ph idx="1"/>
          </p:nvPr>
        </p:nvSpPr>
        <p:spPr/>
        <p:txBody>
          <a:bodyPr>
            <a:normAutofit fontScale="85000" lnSpcReduction="20000"/>
          </a:bodyPr>
          <a:lstStyle/>
          <a:p>
            <a:pPr>
              <a:lnSpc>
                <a:spcPct val="80000"/>
              </a:lnSpc>
            </a:pPr>
            <a:r>
              <a:rPr lang="en-GB" altLang="en-US" sz="2400" b="1" dirty="0"/>
              <a:t>Absorbed dose </a:t>
            </a:r>
            <a:endParaRPr lang="en-GB" altLang="en-US" sz="2400" dirty="0"/>
          </a:p>
          <a:p>
            <a:pPr eaLnBrk="1" hangingPunct="1">
              <a:lnSpc>
                <a:spcPct val="80000"/>
              </a:lnSpc>
              <a:buFontTx/>
              <a:buNone/>
            </a:pPr>
            <a:r>
              <a:rPr lang="en-GB" altLang="en-US" sz="2400" dirty="0"/>
              <a:t>	Energy deposited per unit mass by any type of ionising radiation (Gray)</a:t>
            </a:r>
          </a:p>
          <a:p>
            <a:pPr eaLnBrk="1" hangingPunct="1">
              <a:lnSpc>
                <a:spcPct val="80000"/>
              </a:lnSpc>
              <a:buFontTx/>
              <a:buNone/>
            </a:pPr>
            <a:endParaRPr lang="en-GB" altLang="en-US" sz="2400" dirty="0"/>
          </a:p>
          <a:p>
            <a:pPr>
              <a:lnSpc>
                <a:spcPct val="80000"/>
              </a:lnSpc>
            </a:pPr>
            <a:r>
              <a:rPr lang="en-GB" altLang="en-US" sz="2400" b="1" dirty="0"/>
              <a:t>Equivalent Dose</a:t>
            </a:r>
          </a:p>
          <a:p>
            <a:pPr eaLnBrk="1" hangingPunct="1">
              <a:lnSpc>
                <a:spcPct val="80000"/>
              </a:lnSpc>
              <a:buFontTx/>
              <a:buNone/>
            </a:pPr>
            <a:r>
              <a:rPr lang="en-GB" altLang="en-US" sz="2400" dirty="0"/>
              <a:t> 	Dose allowing for type of radiation (Sievert) </a:t>
            </a:r>
          </a:p>
          <a:p>
            <a:pPr eaLnBrk="1" hangingPunct="1">
              <a:lnSpc>
                <a:spcPct val="80000"/>
              </a:lnSpc>
              <a:buFontTx/>
              <a:buNone/>
            </a:pPr>
            <a:r>
              <a:rPr lang="en-GB" altLang="en-US" sz="2400" dirty="0"/>
              <a:t>	(absorbed dose x radiation weighting factor)</a:t>
            </a:r>
          </a:p>
          <a:p>
            <a:pPr eaLnBrk="1" hangingPunct="1">
              <a:lnSpc>
                <a:spcPct val="80000"/>
              </a:lnSpc>
              <a:buFontTx/>
              <a:buNone/>
            </a:pPr>
            <a:endParaRPr lang="en-GB" altLang="en-US" sz="2400" dirty="0"/>
          </a:p>
          <a:p>
            <a:pPr>
              <a:lnSpc>
                <a:spcPct val="80000"/>
              </a:lnSpc>
            </a:pPr>
            <a:r>
              <a:rPr lang="en-GB" altLang="en-US" sz="2400" b="1" dirty="0"/>
              <a:t>Effective Dose</a:t>
            </a:r>
          </a:p>
          <a:p>
            <a:pPr eaLnBrk="1" hangingPunct="1">
              <a:lnSpc>
                <a:spcPct val="80000"/>
              </a:lnSpc>
              <a:buFontTx/>
              <a:buNone/>
            </a:pPr>
            <a:r>
              <a:rPr lang="en-GB" altLang="en-US" sz="2400" dirty="0"/>
              <a:t>	Dose allowing for type of tissue (Sievert) </a:t>
            </a:r>
          </a:p>
          <a:p>
            <a:pPr eaLnBrk="1" hangingPunct="1">
              <a:lnSpc>
                <a:spcPct val="80000"/>
              </a:lnSpc>
              <a:buFontTx/>
              <a:buNone/>
            </a:pPr>
            <a:r>
              <a:rPr lang="en-GB" altLang="en-US" sz="2400" dirty="0"/>
              <a:t>	(equivalent dose x tissue weighting factor)</a:t>
            </a:r>
          </a:p>
          <a:p>
            <a:endParaRPr lang="en-GB" dirty="0"/>
          </a:p>
        </p:txBody>
      </p:sp>
    </p:spTree>
    <p:extLst>
      <p:ext uri="{BB962C8B-B14F-4D97-AF65-F5344CB8AC3E}">
        <p14:creationId xmlns:p14="http://schemas.microsoft.com/office/powerpoint/2010/main" val="1342022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AD65-4670-7292-EB6D-5016403C53B0}"/>
              </a:ext>
            </a:extLst>
          </p:cNvPr>
          <p:cNvSpPr>
            <a:spLocks noGrp="1"/>
          </p:cNvSpPr>
          <p:nvPr>
            <p:ph type="title"/>
          </p:nvPr>
        </p:nvSpPr>
        <p:spPr>
          <a:xfrm>
            <a:off x="370800" y="680400"/>
            <a:ext cx="5259600" cy="1101600"/>
          </a:xfrm>
        </p:spPr>
        <p:txBody>
          <a:bodyPr anchor="ctr">
            <a:normAutofit/>
          </a:bodyPr>
          <a:lstStyle/>
          <a:p>
            <a:r>
              <a:rPr lang="en-GB" dirty="0"/>
              <a:t>Biological effects of radiation</a:t>
            </a:r>
          </a:p>
        </p:txBody>
      </p:sp>
      <p:sp>
        <p:nvSpPr>
          <p:cNvPr id="3" name="Content Placeholder 2">
            <a:extLst>
              <a:ext uri="{FF2B5EF4-FFF2-40B4-BE49-F238E27FC236}">
                <a16:creationId xmlns:a16="http://schemas.microsoft.com/office/drawing/2014/main" id="{F2F8EAA0-D41D-841D-7D1C-42EFF1767C1D}"/>
              </a:ext>
            </a:extLst>
          </p:cNvPr>
          <p:cNvSpPr>
            <a:spLocks noGrp="1"/>
          </p:cNvSpPr>
          <p:nvPr>
            <p:ph idx="1"/>
          </p:nvPr>
        </p:nvSpPr>
        <p:spPr>
          <a:xfrm>
            <a:off x="370800" y="1825200"/>
            <a:ext cx="5259600" cy="2502000"/>
          </a:xfrm>
        </p:spPr>
        <p:txBody>
          <a:bodyPr>
            <a:normAutofit/>
          </a:bodyPr>
          <a:lstStyle/>
          <a:p>
            <a:r>
              <a:rPr lang="en-GB" altLang="en-US" dirty="0"/>
              <a:t>Health effects are determined by the type and intensity of the radiation and the period of exposure</a:t>
            </a:r>
            <a:endParaRPr lang="en-US" altLang="en-US" dirty="0"/>
          </a:p>
          <a:p>
            <a:endParaRPr lang="en-GB" dirty="0"/>
          </a:p>
        </p:txBody>
      </p:sp>
      <p:pic>
        <p:nvPicPr>
          <p:cNvPr id="6" name="Picture Placeholder 5">
            <a:extLst>
              <a:ext uri="{FF2B5EF4-FFF2-40B4-BE49-F238E27FC236}">
                <a16:creationId xmlns:a16="http://schemas.microsoft.com/office/drawing/2014/main" id="{351D30E4-CAC5-4265-89C2-20CE9FBCD7AB}"/>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8480" r="18480"/>
          <a:stretch/>
        </p:blipFill>
        <p:spPr>
          <a:xfrm>
            <a:off x="5682354" y="475"/>
            <a:ext cx="3461646" cy="5142549"/>
          </a:xfrm>
          <a:noFill/>
        </p:spPr>
      </p:pic>
    </p:spTree>
    <p:extLst>
      <p:ext uri="{BB962C8B-B14F-4D97-AF65-F5344CB8AC3E}">
        <p14:creationId xmlns:p14="http://schemas.microsoft.com/office/powerpoint/2010/main" val="371280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B142-CCA7-CB6A-E72F-4934DA68E7D0}"/>
              </a:ext>
            </a:extLst>
          </p:cNvPr>
          <p:cNvSpPr>
            <a:spLocks noGrp="1"/>
          </p:cNvSpPr>
          <p:nvPr>
            <p:ph type="title"/>
          </p:nvPr>
        </p:nvSpPr>
        <p:spPr>
          <a:xfrm>
            <a:off x="370800" y="273844"/>
            <a:ext cx="8402400" cy="994172"/>
          </a:xfrm>
        </p:spPr>
        <p:txBody>
          <a:bodyPr anchor="ctr">
            <a:normAutofit/>
          </a:bodyPr>
          <a:lstStyle/>
          <a:p>
            <a:r>
              <a:rPr lang="en-GB" altLang="en-US" dirty="0"/>
              <a:t>Radiation Effects - Ionisation</a:t>
            </a:r>
            <a:endParaRPr lang="en-GB" dirty="0"/>
          </a:p>
        </p:txBody>
      </p:sp>
      <p:sp>
        <p:nvSpPr>
          <p:cNvPr id="3" name="Content Placeholder 2">
            <a:extLst>
              <a:ext uri="{FF2B5EF4-FFF2-40B4-BE49-F238E27FC236}">
                <a16:creationId xmlns:a16="http://schemas.microsoft.com/office/drawing/2014/main" id="{1AFFF2BC-4D58-793F-74C5-DF3682C79094}"/>
              </a:ext>
            </a:extLst>
          </p:cNvPr>
          <p:cNvSpPr>
            <a:spLocks noGrp="1"/>
          </p:cNvSpPr>
          <p:nvPr>
            <p:ph sz="half" idx="1"/>
          </p:nvPr>
        </p:nvSpPr>
        <p:spPr>
          <a:xfrm>
            <a:off x="370800" y="1369219"/>
            <a:ext cx="4144050" cy="2888456"/>
          </a:xfrm>
        </p:spPr>
        <p:txBody>
          <a:bodyPr>
            <a:normAutofit/>
          </a:bodyPr>
          <a:lstStyle/>
          <a:p>
            <a:pPr eaLnBrk="1" hangingPunct="1">
              <a:defRPr/>
            </a:pPr>
            <a:r>
              <a:rPr lang="en-GB" sz="1900" b="1"/>
              <a:t>Direct ionisation</a:t>
            </a:r>
          </a:p>
          <a:p>
            <a:pPr lvl="1" eaLnBrk="1" hangingPunct="1">
              <a:defRPr/>
            </a:pPr>
            <a:r>
              <a:rPr lang="en-GB" sz="1900"/>
              <a:t>Structural cell damage, weakens links between atoms</a:t>
            </a:r>
          </a:p>
          <a:p>
            <a:pPr marL="457200" lvl="1" indent="0" eaLnBrk="1" hangingPunct="1">
              <a:buFontTx/>
              <a:buNone/>
              <a:defRPr/>
            </a:pPr>
            <a:endParaRPr lang="en-GB" sz="1900"/>
          </a:p>
          <a:p>
            <a:pPr eaLnBrk="1" hangingPunct="1">
              <a:defRPr/>
            </a:pPr>
            <a:r>
              <a:rPr lang="en-GB" sz="1900" b="1"/>
              <a:t>Indirect ionisation</a:t>
            </a:r>
          </a:p>
          <a:p>
            <a:pPr lvl="1" eaLnBrk="1" hangingPunct="1">
              <a:defRPr/>
            </a:pPr>
            <a:r>
              <a:rPr lang="en-GB" sz="1900"/>
              <a:t>Damage to chemical constituents, e.g. water</a:t>
            </a:r>
          </a:p>
          <a:p>
            <a:pPr lvl="1" eaLnBrk="1" hangingPunct="1">
              <a:defRPr/>
            </a:pPr>
            <a:r>
              <a:rPr lang="en-GB" sz="1900"/>
              <a:t>Formation of free radicals</a:t>
            </a:r>
          </a:p>
          <a:p>
            <a:endParaRPr lang="en-GB" sz="1900"/>
          </a:p>
        </p:txBody>
      </p:sp>
      <p:pic>
        <p:nvPicPr>
          <p:cNvPr id="6" name="Picture Placeholder 5" descr="Diagram&#10;&#10;Description automatically generated with medium confidence">
            <a:extLst>
              <a:ext uri="{FF2B5EF4-FFF2-40B4-BE49-F238E27FC236}">
                <a16:creationId xmlns:a16="http://schemas.microsoft.com/office/drawing/2014/main" id="{B6A6259F-B758-D758-1732-E4947A713833}"/>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r="-1"/>
          <a:stretch/>
        </p:blipFill>
        <p:spPr>
          <a:xfrm>
            <a:off x="4629150" y="1369219"/>
            <a:ext cx="4144050" cy="2888456"/>
          </a:xfrm>
          <a:noFill/>
        </p:spPr>
      </p:pic>
    </p:spTree>
    <p:extLst>
      <p:ext uri="{BB962C8B-B14F-4D97-AF65-F5344CB8AC3E}">
        <p14:creationId xmlns:p14="http://schemas.microsoft.com/office/powerpoint/2010/main" val="13251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7EB7-6181-BD5F-AAE4-A6AFEB2BB17C}"/>
              </a:ext>
            </a:extLst>
          </p:cNvPr>
          <p:cNvSpPr>
            <a:spLocks noGrp="1"/>
          </p:cNvSpPr>
          <p:nvPr>
            <p:ph type="title"/>
          </p:nvPr>
        </p:nvSpPr>
        <p:spPr/>
        <p:txBody>
          <a:bodyPr/>
          <a:lstStyle/>
          <a:p>
            <a:r>
              <a:rPr lang="en-GB" dirty="0"/>
              <a:t>Aim</a:t>
            </a:r>
          </a:p>
        </p:txBody>
      </p:sp>
      <p:sp>
        <p:nvSpPr>
          <p:cNvPr id="3" name="Content Placeholder 2">
            <a:extLst>
              <a:ext uri="{FF2B5EF4-FFF2-40B4-BE49-F238E27FC236}">
                <a16:creationId xmlns:a16="http://schemas.microsoft.com/office/drawing/2014/main" id="{4795FFB3-A55A-EF40-E9F9-00AAB694B997}"/>
              </a:ext>
            </a:extLst>
          </p:cNvPr>
          <p:cNvSpPr>
            <a:spLocks noGrp="1"/>
          </p:cNvSpPr>
          <p:nvPr>
            <p:ph idx="1"/>
          </p:nvPr>
        </p:nvSpPr>
        <p:spPr/>
        <p:txBody>
          <a:bodyPr/>
          <a:lstStyle/>
          <a:p>
            <a:pPr algn="ctr" eaLnBrk="1" hangingPunct="1">
              <a:buFontTx/>
              <a:buNone/>
            </a:pPr>
            <a:r>
              <a:rPr lang="en-GB" altLang="en-US" sz="2400" dirty="0"/>
              <a:t>The aim of this presentation is to </a:t>
            </a:r>
            <a:r>
              <a:rPr lang="en-GB" altLang="en-US" sz="2400" dirty="0">
                <a:cs typeface="Times New Roman" panose="02020603050405020304" pitchFamily="18" charset="0"/>
              </a:rPr>
              <a:t>provide a basic knowledge in ray radiation protection to satisfy the requirements of Regulation 15 of the Ionising Radiations Regulations 2017.</a:t>
            </a:r>
          </a:p>
          <a:p>
            <a:pPr algn="ctr" eaLnBrk="1" hangingPunct="1">
              <a:buFontTx/>
              <a:buNone/>
            </a:pPr>
            <a:endParaRPr lang="en-GB" altLang="en-US" dirty="0">
              <a:cs typeface="Times New Roman" panose="02020603050405020304" pitchFamily="18" charset="0"/>
            </a:endParaRPr>
          </a:p>
          <a:p>
            <a:pPr algn="ctr" eaLnBrk="1" hangingPunct="1">
              <a:buFontTx/>
              <a:buNone/>
            </a:pPr>
            <a:r>
              <a:rPr lang="en-GB" altLang="en-US" sz="2000" i="1" dirty="0">
                <a:latin typeface="Times New Roman" panose="02020603050405020304" pitchFamily="18" charset="0"/>
                <a:cs typeface="Times New Roman" panose="02020603050405020304" pitchFamily="18" charset="0"/>
              </a:rPr>
              <a:t>“</a:t>
            </a:r>
            <a:r>
              <a:rPr lang="en-GB" altLang="en-US" sz="2000" i="1" dirty="0">
                <a:cs typeface="Times New Roman" panose="02020603050405020304" pitchFamily="18" charset="0"/>
              </a:rPr>
              <a:t>Every employer shall ensure that those of his employees who are engaged in work with ionising radiation are given appropriate training in the field of radiation protection</a:t>
            </a:r>
            <a:r>
              <a:rPr lang="en-GB" altLang="en-US" sz="2000" i="1" dirty="0">
                <a:latin typeface="Times New Roman" panose="02020603050405020304" pitchFamily="18" charset="0"/>
                <a:cs typeface="Times New Roman" panose="02020603050405020304" pitchFamily="18" charset="0"/>
              </a:rPr>
              <a:t>…”</a:t>
            </a:r>
            <a:endParaRPr lang="en-GB" altLang="en-US" sz="2000" i="1" dirty="0">
              <a:cs typeface="Times New Roman" panose="02020603050405020304" pitchFamily="18" charset="0"/>
            </a:endParaRPr>
          </a:p>
          <a:p>
            <a:endParaRPr lang="en-GB" dirty="0"/>
          </a:p>
        </p:txBody>
      </p:sp>
    </p:spTree>
    <p:extLst>
      <p:ext uri="{BB962C8B-B14F-4D97-AF65-F5344CB8AC3E}">
        <p14:creationId xmlns:p14="http://schemas.microsoft.com/office/powerpoint/2010/main" val="2980754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6AD3-8188-1052-91E7-3B720376CB89}"/>
              </a:ext>
            </a:extLst>
          </p:cNvPr>
          <p:cNvSpPr>
            <a:spLocks noGrp="1"/>
          </p:cNvSpPr>
          <p:nvPr>
            <p:ph type="title"/>
          </p:nvPr>
        </p:nvSpPr>
        <p:spPr/>
        <p:txBody>
          <a:bodyPr/>
          <a:lstStyle/>
          <a:p>
            <a:r>
              <a:rPr lang="en-GB" dirty="0"/>
              <a:t>Radiation effects</a:t>
            </a:r>
          </a:p>
        </p:txBody>
      </p:sp>
      <p:sp>
        <p:nvSpPr>
          <p:cNvPr id="3" name="Content Placeholder 2">
            <a:extLst>
              <a:ext uri="{FF2B5EF4-FFF2-40B4-BE49-F238E27FC236}">
                <a16:creationId xmlns:a16="http://schemas.microsoft.com/office/drawing/2014/main" id="{F287D389-E0F2-A519-3159-1DDDE824D5A3}"/>
              </a:ext>
            </a:extLst>
          </p:cNvPr>
          <p:cNvSpPr>
            <a:spLocks noGrp="1"/>
          </p:cNvSpPr>
          <p:nvPr>
            <p:ph idx="1"/>
          </p:nvPr>
        </p:nvSpPr>
        <p:spPr/>
        <p:txBody>
          <a:bodyPr>
            <a:normAutofit fontScale="92500"/>
          </a:bodyPr>
          <a:lstStyle/>
          <a:p>
            <a:pPr eaLnBrk="1" hangingPunct="1">
              <a:lnSpc>
                <a:spcPct val="90000"/>
              </a:lnSpc>
              <a:defRPr/>
            </a:pPr>
            <a:r>
              <a:rPr lang="en-GB" sz="2400" b="1" dirty="0"/>
              <a:t>Stochastic effects </a:t>
            </a:r>
            <a:r>
              <a:rPr lang="en-GB" sz="2400" dirty="0"/>
              <a:t>(long-term): somatic and hereditary effects</a:t>
            </a:r>
          </a:p>
          <a:p>
            <a:pPr marL="342900" lvl="1" indent="0">
              <a:buNone/>
              <a:defRPr/>
            </a:pPr>
            <a:r>
              <a:rPr lang="en-GB" sz="2100" dirty="0"/>
              <a:t>Effects will appear slowly because the body has time to heal itself after exposure. The effects, if any, will appear 20-30 years after exposure.</a:t>
            </a:r>
          </a:p>
          <a:p>
            <a:pPr marL="0" indent="0" eaLnBrk="1" hangingPunct="1">
              <a:lnSpc>
                <a:spcPct val="90000"/>
              </a:lnSpc>
              <a:buFontTx/>
              <a:buNone/>
              <a:defRPr/>
            </a:pPr>
            <a:endParaRPr lang="en-GB" sz="2400" dirty="0"/>
          </a:p>
          <a:p>
            <a:pPr eaLnBrk="1" hangingPunct="1">
              <a:lnSpc>
                <a:spcPct val="90000"/>
              </a:lnSpc>
              <a:defRPr/>
            </a:pPr>
            <a:r>
              <a:rPr lang="en-GB" sz="2400" b="1" dirty="0"/>
              <a:t>Deterministic effects </a:t>
            </a:r>
            <a:r>
              <a:rPr lang="en-GB" sz="2400" dirty="0"/>
              <a:t>(immediate): loss of function – also termed ‘Tissue Reactions’</a:t>
            </a:r>
          </a:p>
          <a:p>
            <a:pPr marL="342900" lvl="1" indent="0">
              <a:buNone/>
              <a:defRPr/>
            </a:pPr>
            <a:r>
              <a:rPr lang="en-GB" sz="2100" dirty="0"/>
              <a:t>One-time event / High level doses involved (&gt;100 rem or 1 </a:t>
            </a:r>
            <a:r>
              <a:rPr lang="en-GB" sz="2100" dirty="0" err="1"/>
              <a:t>Sv</a:t>
            </a:r>
            <a:r>
              <a:rPr lang="en-GB" sz="2100" dirty="0"/>
              <a:t>) / symptoms appear quickly (within days or weeks)</a:t>
            </a:r>
          </a:p>
          <a:p>
            <a:endParaRPr lang="en-GB" dirty="0"/>
          </a:p>
        </p:txBody>
      </p:sp>
    </p:spTree>
    <p:extLst>
      <p:ext uri="{BB962C8B-B14F-4D97-AF65-F5344CB8AC3E}">
        <p14:creationId xmlns:p14="http://schemas.microsoft.com/office/powerpoint/2010/main" val="982172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62BA15F-FA2B-D9F1-A2D6-24E01D8B3709}"/>
              </a:ext>
            </a:extLst>
          </p:cNvPr>
          <p:cNvSpPr>
            <a:spLocks noGrp="1"/>
          </p:cNvSpPr>
          <p:nvPr>
            <p:ph type="title"/>
          </p:nvPr>
        </p:nvSpPr>
        <p:spPr>
          <a:xfrm>
            <a:off x="370800" y="273844"/>
            <a:ext cx="8402400" cy="994172"/>
          </a:xfrm>
        </p:spPr>
        <p:txBody>
          <a:bodyPr/>
          <a:lstStyle/>
          <a:p>
            <a:r>
              <a:rPr lang="en-GB" altLang="en-US" dirty="0"/>
              <a:t>Stochastic Effects</a:t>
            </a:r>
            <a:endParaRPr lang="en-US" dirty="0"/>
          </a:p>
        </p:txBody>
      </p:sp>
      <p:pic>
        <p:nvPicPr>
          <p:cNvPr id="5" name="Picture Placeholder 4" descr="A picture containing line chart&#10;&#10;Description automatically generated">
            <a:extLst>
              <a:ext uri="{FF2B5EF4-FFF2-40B4-BE49-F238E27FC236}">
                <a16:creationId xmlns:a16="http://schemas.microsoft.com/office/drawing/2014/main" id="{BAF0806E-2966-A1B8-991E-38274584265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134485" y="1369219"/>
            <a:ext cx="4875029" cy="2888456"/>
          </a:xfrm>
          <a:noFill/>
        </p:spPr>
      </p:pic>
    </p:spTree>
    <p:extLst>
      <p:ext uri="{BB962C8B-B14F-4D97-AF65-F5344CB8AC3E}">
        <p14:creationId xmlns:p14="http://schemas.microsoft.com/office/powerpoint/2010/main" val="137047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0435-6835-E1ED-91D2-98CB9A8965EC}"/>
              </a:ext>
            </a:extLst>
          </p:cNvPr>
          <p:cNvSpPr>
            <a:spLocks noGrp="1"/>
          </p:cNvSpPr>
          <p:nvPr>
            <p:ph type="title"/>
          </p:nvPr>
        </p:nvSpPr>
        <p:spPr>
          <a:xfrm>
            <a:off x="370800" y="273844"/>
            <a:ext cx="8402400" cy="994172"/>
          </a:xfrm>
        </p:spPr>
        <p:txBody>
          <a:bodyPr anchor="ctr">
            <a:normAutofit/>
          </a:bodyPr>
          <a:lstStyle/>
          <a:p>
            <a:r>
              <a:rPr lang="en-GB" altLang="en-US" dirty="0"/>
              <a:t>Harmful Tissue Reactions Effects</a:t>
            </a:r>
            <a:endParaRPr lang="en-GB" dirty="0"/>
          </a:p>
        </p:txBody>
      </p:sp>
      <p:pic>
        <p:nvPicPr>
          <p:cNvPr id="5" name="Content Placeholder 4" descr="Chart, line chart&#10;&#10;Description automatically generated with medium confidence">
            <a:extLst>
              <a:ext uri="{FF2B5EF4-FFF2-40B4-BE49-F238E27FC236}">
                <a16:creationId xmlns:a16="http://schemas.microsoft.com/office/drawing/2014/main" id="{E7D26A93-375B-F3C0-CA20-103A99E4D4B6}"/>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63192" y="1369219"/>
            <a:ext cx="6017615" cy="2888456"/>
          </a:xfrm>
          <a:noFill/>
        </p:spPr>
      </p:pic>
    </p:spTree>
    <p:extLst>
      <p:ext uri="{BB962C8B-B14F-4D97-AF65-F5344CB8AC3E}">
        <p14:creationId xmlns:p14="http://schemas.microsoft.com/office/powerpoint/2010/main" val="217654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DC88-6D20-F3FC-3986-9F5A5173C97C}"/>
              </a:ext>
            </a:extLst>
          </p:cNvPr>
          <p:cNvSpPr>
            <a:spLocks noGrp="1"/>
          </p:cNvSpPr>
          <p:nvPr>
            <p:ph type="title"/>
          </p:nvPr>
        </p:nvSpPr>
        <p:spPr/>
        <p:txBody>
          <a:bodyPr/>
          <a:lstStyle/>
          <a:p>
            <a:r>
              <a:rPr lang="en-GB" altLang="en-US" dirty="0"/>
              <a:t>Harmful Tissue Reactions Effects</a:t>
            </a:r>
            <a:endParaRPr lang="en-GB" dirty="0"/>
          </a:p>
        </p:txBody>
      </p:sp>
      <p:sp>
        <p:nvSpPr>
          <p:cNvPr id="3" name="Content Placeholder 2">
            <a:extLst>
              <a:ext uri="{FF2B5EF4-FFF2-40B4-BE49-F238E27FC236}">
                <a16:creationId xmlns:a16="http://schemas.microsoft.com/office/drawing/2014/main" id="{05C8B1F5-0E88-D83B-9E1C-E96CADB8ED03}"/>
              </a:ext>
            </a:extLst>
          </p:cNvPr>
          <p:cNvSpPr>
            <a:spLocks noGrp="1"/>
          </p:cNvSpPr>
          <p:nvPr>
            <p:ph idx="1"/>
          </p:nvPr>
        </p:nvSpPr>
        <p:spPr/>
        <p:txBody>
          <a:bodyPr/>
          <a:lstStyle/>
          <a:p>
            <a:pPr eaLnBrk="1" hangingPunct="1"/>
            <a:r>
              <a:rPr lang="en-GB" altLang="en-US" sz="2400" dirty="0"/>
              <a:t>50 mSv - body repairs itself</a:t>
            </a:r>
          </a:p>
          <a:p>
            <a:pPr eaLnBrk="1" hangingPunct="1"/>
            <a:r>
              <a:rPr lang="en-GB" altLang="en-US" sz="2400" dirty="0"/>
              <a:t>1 </a:t>
            </a:r>
            <a:r>
              <a:rPr lang="en-GB" altLang="en-US" sz="2400" dirty="0" err="1"/>
              <a:t>Sv</a:t>
            </a:r>
            <a:r>
              <a:rPr lang="en-GB" altLang="en-US" sz="2400" dirty="0"/>
              <a:t> - nausea and vomiting</a:t>
            </a:r>
          </a:p>
          <a:p>
            <a:pPr eaLnBrk="1" hangingPunct="1"/>
            <a:r>
              <a:rPr lang="en-GB" altLang="en-US" sz="2400" dirty="0"/>
              <a:t>3 </a:t>
            </a:r>
            <a:r>
              <a:rPr lang="en-GB" altLang="en-US" sz="2400" dirty="0" err="1"/>
              <a:t>Sv</a:t>
            </a:r>
            <a:r>
              <a:rPr lang="en-GB" altLang="en-US" sz="2400" dirty="0"/>
              <a:t> - Erythema, blistering and ulceration</a:t>
            </a:r>
          </a:p>
          <a:p>
            <a:pPr eaLnBrk="1" hangingPunct="1"/>
            <a:r>
              <a:rPr lang="en-GB" altLang="en-US" sz="2400" dirty="0"/>
              <a:t>6 </a:t>
            </a:r>
            <a:r>
              <a:rPr lang="en-GB" altLang="en-US" sz="2400" dirty="0" err="1"/>
              <a:t>Sv</a:t>
            </a:r>
            <a:r>
              <a:rPr lang="en-GB" altLang="en-US" sz="2400" dirty="0"/>
              <a:t> - LD</a:t>
            </a:r>
            <a:r>
              <a:rPr lang="en-GB" altLang="en-US" sz="2400" baseline="-25000" dirty="0"/>
              <a:t>50</a:t>
            </a:r>
            <a:r>
              <a:rPr lang="en-GB" altLang="en-US" sz="2400" dirty="0"/>
              <a:t> depletion white blood cells, 50% population exposed die of infection death</a:t>
            </a:r>
          </a:p>
          <a:p>
            <a:pPr eaLnBrk="1" hangingPunct="1"/>
            <a:r>
              <a:rPr lang="en-GB" altLang="en-US" sz="2400" dirty="0"/>
              <a:t>10 </a:t>
            </a:r>
            <a:r>
              <a:rPr lang="en-GB" altLang="en-US" sz="2400" dirty="0" err="1"/>
              <a:t>Sv</a:t>
            </a:r>
            <a:r>
              <a:rPr lang="en-GB" altLang="en-US" sz="2400" dirty="0"/>
              <a:t> - severe depletion of cells lining intestine, death due to secondary infections</a:t>
            </a:r>
          </a:p>
          <a:p>
            <a:endParaRPr lang="en-GB" dirty="0"/>
          </a:p>
        </p:txBody>
      </p:sp>
    </p:spTree>
    <p:extLst>
      <p:ext uri="{BB962C8B-B14F-4D97-AF65-F5344CB8AC3E}">
        <p14:creationId xmlns:p14="http://schemas.microsoft.com/office/powerpoint/2010/main" val="3844164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B705-C0EF-A720-68CC-3855A65F5E01}"/>
              </a:ext>
            </a:extLst>
          </p:cNvPr>
          <p:cNvSpPr>
            <a:spLocks noGrp="1"/>
          </p:cNvSpPr>
          <p:nvPr>
            <p:ph type="title"/>
          </p:nvPr>
        </p:nvSpPr>
        <p:spPr/>
        <p:txBody>
          <a:bodyPr/>
          <a:lstStyle/>
          <a:p>
            <a:r>
              <a:rPr lang="en-GB" dirty="0"/>
              <a:t>Radiation burns</a:t>
            </a:r>
          </a:p>
        </p:txBody>
      </p:sp>
      <p:sp>
        <p:nvSpPr>
          <p:cNvPr id="3" name="Content Placeholder 2">
            <a:extLst>
              <a:ext uri="{FF2B5EF4-FFF2-40B4-BE49-F238E27FC236}">
                <a16:creationId xmlns:a16="http://schemas.microsoft.com/office/drawing/2014/main" id="{BFCF262E-1F2B-E319-2EA5-AA06A18DB103}"/>
              </a:ext>
            </a:extLst>
          </p:cNvPr>
          <p:cNvSpPr>
            <a:spLocks noGrp="1"/>
          </p:cNvSpPr>
          <p:nvPr>
            <p:ph idx="1"/>
          </p:nvPr>
        </p:nvSpPr>
        <p:spPr/>
        <p:txBody>
          <a:bodyPr>
            <a:normAutofit fontScale="85000" lnSpcReduction="20000"/>
          </a:bodyPr>
          <a:lstStyle/>
          <a:p>
            <a:pPr eaLnBrk="1" hangingPunct="1"/>
            <a:r>
              <a:rPr lang="en-GB" altLang="en-US" sz="2400" dirty="0"/>
              <a:t>Occur as a result of an acute localized exposure</a:t>
            </a:r>
          </a:p>
          <a:p>
            <a:pPr eaLnBrk="1" hangingPunct="1"/>
            <a:r>
              <a:rPr lang="en-GB" altLang="en-US" sz="2400" dirty="0"/>
              <a:t>Radiation burns can occur from a wide range of exposures and usually result from direct exposure to the primary beam. High-energy X-rays readily penetrate the outer layer of skin that contains most of the nerve endings, so you may not feel an X-ray burn until the damage has been done. Extreme cases involve skin grafts or amputation of fingers</a:t>
            </a:r>
          </a:p>
          <a:p>
            <a:pPr eaLnBrk="1" hangingPunct="1"/>
            <a:r>
              <a:rPr lang="en-GB" altLang="en-US" sz="2400" dirty="0"/>
              <a:t>The hands, fingers and eyes are the parts of the body most commonly at risk</a:t>
            </a:r>
          </a:p>
          <a:p>
            <a:pPr eaLnBrk="1" hangingPunct="1"/>
            <a:r>
              <a:rPr lang="en-GB" altLang="en-US" sz="2400" dirty="0"/>
              <a:t>The severity of the burn will depend on the dose received, the length of the exposure, the energy of the X-rays and the sensitivity of the individual</a:t>
            </a:r>
          </a:p>
          <a:p>
            <a:endParaRPr lang="en-GB" dirty="0"/>
          </a:p>
        </p:txBody>
      </p:sp>
    </p:spTree>
    <p:extLst>
      <p:ext uri="{BB962C8B-B14F-4D97-AF65-F5344CB8AC3E}">
        <p14:creationId xmlns:p14="http://schemas.microsoft.com/office/powerpoint/2010/main" val="3126922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37A7-3BB3-1D61-7352-9B453FDE7B4A}"/>
              </a:ext>
            </a:extLst>
          </p:cNvPr>
          <p:cNvSpPr>
            <a:spLocks noGrp="1"/>
          </p:cNvSpPr>
          <p:nvPr>
            <p:ph type="title"/>
          </p:nvPr>
        </p:nvSpPr>
        <p:spPr/>
        <p:txBody>
          <a:bodyPr/>
          <a:lstStyle/>
          <a:p>
            <a:r>
              <a:rPr lang="en-GB" dirty="0"/>
              <a:t>Monitoring</a:t>
            </a:r>
          </a:p>
        </p:txBody>
      </p:sp>
      <p:pic>
        <p:nvPicPr>
          <p:cNvPr id="5" name="Content Placeholder 4" descr="Graphical user interface&#10;&#10;Description automatically generated with low confidence">
            <a:extLst>
              <a:ext uri="{FF2B5EF4-FFF2-40B4-BE49-F238E27FC236}">
                <a16:creationId xmlns:a16="http://schemas.microsoft.com/office/drawing/2014/main" id="{3E5CB974-8DBA-CA95-786C-C5EF139846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1642269"/>
            <a:ext cx="2590800" cy="2343150"/>
          </a:xfrm>
        </p:spPr>
      </p:pic>
    </p:spTree>
    <p:extLst>
      <p:ext uri="{BB962C8B-B14F-4D97-AF65-F5344CB8AC3E}">
        <p14:creationId xmlns:p14="http://schemas.microsoft.com/office/powerpoint/2010/main" val="1273945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058E-DEB7-57B8-883F-664E6D2042FC}"/>
              </a:ext>
            </a:extLst>
          </p:cNvPr>
          <p:cNvSpPr>
            <a:spLocks noGrp="1"/>
          </p:cNvSpPr>
          <p:nvPr>
            <p:ph type="title"/>
          </p:nvPr>
        </p:nvSpPr>
        <p:spPr/>
        <p:txBody>
          <a:bodyPr/>
          <a:lstStyle/>
          <a:p>
            <a:r>
              <a:rPr lang="en-GB" dirty="0"/>
              <a:t>Instruments for detection of X-rays</a:t>
            </a:r>
          </a:p>
        </p:txBody>
      </p:sp>
      <p:sp>
        <p:nvSpPr>
          <p:cNvPr id="3" name="Content Placeholder 2">
            <a:extLst>
              <a:ext uri="{FF2B5EF4-FFF2-40B4-BE49-F238E27FC236}">
                <a16:creationId xmlns:a16="http://schemas.microsoft.com/office/drawing/2014/main" id="{FAD2852A-C203-28AB-4E30-7CFA97B40F26}"/>
              </a:ext>
            </a:extLst>
          </p:cNvPr>
          <p:cNvSpPr>
            <a:spLocks noGrp="1"/>
          </p:cNvSpPr>
          <p:nvPr>
            <p:ph idx="1"/>
          </p:nvPr>
        </p:nvSpPr>
        <p:spPr/>
        <p:txBody>
          <a:bodyPr/>
          <a:lstStyle/>
          <a:p>
            <a:pPr eaLnBrk="1" hangingPunct="1"/>
            <a:r>
              <a:rPr lang="en-GB" altLang="en-US" dirty="0"/>
              <a:t>Count rate meters – </a:t>
            </a:r>
            <a:r>
              <a:rPr lang="en-GB" altLang="en-US" dirty="0" err="1"/>
              <a:t>cpm</a:t>
            </a:r>
            <a:r>
              <a:rPr lang="en-GB" altLang="en-US" dirty="0"/>
              <a:t> / cps</a:t>
            </a:r>
          </a:p>
          <a:p>
            <a:pPr eaLnBrk="1" hangingPunct="1"/>
            <a:endParaRPr lang="en-GB" altLang="en-US" dirty="0"/>
          </a:p>
          <a:p>
            <a:pPr eaLnBrk="1" hangingPunct="1"/>
            <a:r>
              <a:rPr lang="en-GB" altLang="en-US" dirty="0"/>
              <a:t>Dose rate meters – µ</a:t>
            </a:r>
            <a:r>
              <a:rPr lang="en-GB" altLang="en-US" dirty="0" err="1"/>
              <a:t>Sv</a:t>
            </a:r>
            <a:r>
              <a:rPr lang="en-GB" altLang="en-US" dirty="0"/>
              <a:t>/hr, mSv/hr</a:t>
            </a:r>
          </a:p>
          <a:p>
            <a:pPr eaLnBrk="1" hangingPunct="1">
              <a:buFontTx/>
              <a:buNone/>
            </a:pPr>
            <a:endParaRPr lang="en-GB" altLang="en-US" dirty="0"/>
          </a:p>
          <a:p>
            <a:pPr eaLnBrk="1" hangingPunct="1"/>
            <a:r>
              <a:rPr lang="en-GB" altLang="en-US" dirty="0"/>
              <a:t>Dosemeters – µ</a:t>
            </a:r>
            <a:r>
              <a:rPr lang="en-GB" altLang="en-US" dirty="0" err="1"/>
              <a:t>Sv</a:t>
            </a:r>
            <a:r>
              <a:rPr lang="en-GB" altLang="en-US" dirty="0"/>
              <a:t>, mSv</a:t>
            </a:r>
          </a:p>
          <a:p>
            <a:pPr marL="0" indent="0">
              <a:buNone/>
            </a:pPr>
            <a:endParaRPr lang="en-GB" dirty="0"/>
          </a:p>
        </p:txBody>
      </p:sp>
    </p:spTree>
    <p:extLst>
      <p:ext uri="{BB962C8B-B14F-4D97-AF65-F5344CB8AC3E}">
        <p14:creationId xmlns:p14="http://schemas.microsoft.com/office/powerpoint/2010/main" val="1745950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F6C5-2BE1-47BF-029F-8DF3B040EF53}"/>
              </a:ext>
            </a:extLst>
          </p:cNvPr>
          <p:cNvSpPr>
            <a:spLocks noGrp="1"/>
          </p:cNvSpPr>
          <p:nvPr>
            <p:ph type="title"/>
          </p:nvPr>
        </p:nvSpPr>
        <p:spPr/>
        <p:txBody>
          <a:bodyPr/>
          <a:lstStyle/>
          <a:p>
            <a:r>
              <a:rPr lang="en-GB" altLang="en-US" dirty="0"/>
              <a:t>Types of Portable Monitors</a:t>
            </a:r>
            <a:endParaRPr lang="en-GB" dirty="0"/>
          </a:p>
        </p:txBody>
      </p:sp>
      <p:sp>
        <p:nvSpPr>
          <p:cNvPr id="3" name="Content Placeholder 2">
            <a:extLst>
              <a:ext uri="{FF2B5EF4-FFF2-40B4-BE49-F238E27FC236}">
                <a16:creationId xmlns:a16="http://schemas.microsoft.com/office/drawing/2014/main" id="{439DE670-C2C9-9C73-BDD8-D22661AFE5A3}"/>
              </a:ext>
            </a:extLst>
          </p:cNvPr>
          <p:cNvSpPr>
            <a:spLocks noGrp="1"/>
          </p:cNvSpPr>
          <p:nvPr>
            <p:ph idx="1"/>
          </p:nvPr>
        </p:nvSpPr>
        <p:spPr/>
        <p:txBody>
          <a:bodyPr/>
          <a:lstStyle/>
          <a:p>
            <a:pPr eaLnBrk="1" hangingPunct="1"/>
            <a:r>
              <a:rPr lang="en-GB" altLang="en-US" dirty="0"/>
              <a:t>Ion chambers</a:t>
            </a:r>
          </a:p>
          <a:p>
            <a:pPr eaLnBrk="1" hangingPunct="1"/>
            <a:endParaRPr lang="en-GB" altLang="en-US" dirty="0"/>
          </a:p>
          <a:p>
            <a:pPr eaLnBrk="1" hangingPunct="1"/>
            <a:r>
              <a:rPr lang="en-GB" altLang="en-US" dirty="0"/>
              <a:t>Scintillation detectors</a:t>
            </a:r>
          </a:p>
          <a:p>
            <a:pPr eaLnBrk="1" hangingPunct="1">
              <a:buFontTx/>
              <a:buNone/>
            </a:pPr>
            <a:endParaRPr lang="en-GB" altLang="en-US" dirty="0"/>
          </a:p>
          <a:p>
            <a:pPr eaLnBrk="1" hangingPunct="1"/>
            <a:r>
              <a:rPr lang="en-GB" altLang="en-US" dirty="0"/>
              <a:t>Geiger-Muller Detectors</a:t>
            </a:r>
            <a:endParaRPr lang="en-US" altLang="en-US" dirty="0"/>
          </a:p>
        </p:txBody>
      </p:sp>
    </p:spTree>
    <p:extLst>
      <p:ext uri="{BB962C8B-B14F-4D97-AF65-F5344CB8AC3E}">
        <p14:creationId xmlns:p14="http://schemas.microsoft.com/office/powerpoint/2010/main" val="1987149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052A-BBB4-CAD7-1649-DED8AA196148}"/>
              </a:ext>
            </a:extLst>
          </p:cNvPr>
          <p:cNvSpPr>
            <a:spLocks noGrp="1"/>
          </p:cNvSpPr>
          <p:nvPr>
            <p:ph type="title"/>
          </p:nvPr>
        </p:nvSpPr>
        <p:spPr/>
        <p:txBody>
          <a:bodyPr/>
          <a:lstStyle/>
          <a:p>
            <a:r>
              <a:rPr lang="en-GB" dirty="0"/>
              <a:t>Instrument selection</a:t>
            </a:r>
          </a:p>
        </p:txBody>
      </p:sp>
      <p:sp>
        <p:nvSpPr>
          <p:cNvPr id="3" name="Content Placeholder 2">
            <a:extLst>
              <a:ext uri="{FF2B5EF4-FFF2-40B4-BE49-F238E27FC236}">
                <a16:creationId xmlns:a16="http://schemas.microsoft.com/office/drawing/2014/main" id="{3A363A2F-FF98-7566-ED1A-6D471EF8D5F5}"/>
              </a:ext>
            </a:extLst>
          </p:cNvPr>
          <p:cNvSpPr>
            <a:spLocks noGrp="1"/>
          </p:cNvSpPr>
          <p:nvPr>
            <p:ph idx="1"/>
          </p:nvPr>
        </p:nvSpPr>
        <p:spPr/>
        <p:txBody>
          <a:bodyPr/>
          <a:lstStyle/>
          <a:p>
            <a:pPr eaLnBrk="1" hangingPunct="1">
              <a:defRPr/>
            </a:pPr>
            <a:r>
              <a:rPr lang="en-GB" dirty="0"/>
              <a:t>Type of radiation</a:t>
            </a:r>
          </a:p>
          <a:p>
            <a:pPr marL="0" indent="0" eaLnBrk="1" hangingPunct="1">
              <a:buFontTx/>
              <a:buNone/>
              <a:defRPr/>
            </a:pPr>
            <a:endParaRPr lang="en-GB" dirty="0"/>
          </a:p>
          <a:p>
            <a:pPr eaLnBrk="1" hangingPunct="1">
              <a:defRPr/>
            </a:pPr>
            <a:r>
              <a:rPr lang="en-GB" dirty="0"/>
              <a:t>Energy of radiation</a:t>
            </a:r>
          </a:p>
          <a:p>
            <a:pPr marL="0" indent="0" eaLnBrk="1" hangingPunct="1">
              <a:buFontTx/>
              <a:buNone/>
              <a:defRPr/>
            </a:pPr>
            <a:endParaRPr lang="en-GB" dirty="0"/>
          </a:p>
          <a:p>
            <a:pPr eaLnBrk="1" hangingPunct="1">
              <a:defRPr/>
            </a:pPr>
            <a:r>
              <a:rPr lang="en-GB" dirty="0"/>
              <a:t>Range of radiation</a:t>
            </a:r>
          </a:p>
          <a:p>
            <a:pPr marL="0" indent="0" eaLnBrk="1" hangingPunct="1">
              <a:buFontTx/>
              <a:buNone/>
              <a:defRPr/>
            </a:pPr>
            <a:endParaRPr lang="en-GB" dirty="0"/>
          </a:p>
          <a:p>
            <a:pPr eaLnBrk="1" hangingPunct="1">
              <a:defRPr/>
            </a:pPr>
            <a:r>
              <a:rPr lang="en-GB" dirty="0"/>
              <a:t>Response time</a:t>
            </a:r>
          </a:p>
          <a:p>
            <a:endParaRPr lang="en-GB" dirty="0"/>
          </a:p>
        </p:txBody>
      </p:sp>
    </p:spTree>
    <p:extLst>
      <p:ext uri="{BB962C8B-B14F-4D97-AF65-F5344CB8AC3E}">
        <p14:creationId xmlns:p14="http://schemas.microsoft.com/office/powerpoint/2010/main" val="1191769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EEEA-22D1-485B-9C23-15C6DC323358}"/>
              </a:ext>
            </a:extLst>
          </p:cNvPr>
          <p:cNvSpPr>
            <a:spLocks noGrp="1"/>
          </p:cNvSpPr>
          <p:nvPr>
            <p:ph type="title"/>
          </p:nvPr>
        </p:nvSpPr>
        <p:spPr/>
        <p:txBody>
          <a:bodyPr/>
          <a:lstStyle/>
          <a:p>
            <a:r>
              <a:rPr lang="en-GB" altLang="en-US" dirty="0"/>
              <a:t>Suitable Monitors</a:t>
            </a:r>
            <a:endParaRPr lang="en-GB" dirty="0"/>
          </a:p>
        </p:txBody>
      </p:sp>
      <p:sp>
        <p:nvSpPr>
          <p:cNvPr id="3" name="Content Placeholder 2">
            <a:extLst>
              <a:ext uri="{FF2B5EF4-FFF2-40B4-BE49-F238E27FC236}">
                <a16:creationId xmlns:a16="http://schemas.microsoft.com/office/drawing/2014/main" id="{B5607EBF-97BC-5CEC-D466-26C17B0068D8}"/>
              </a:ext>
            </a:extLst>
          </p:cNvPr>
          <p:cNvSpPr>
            <a:spLocks noGrp="1"/>
          </p:cNvSpPr>
          <p:nvPr>
            <p:ph idx="1"/>
          </p:nvPr>
        </p:nvSpPr>
        <p:spPr/>
        <p:txBody>
          <a:bodyPr>
            <a:normAutofit/>
          </a:bodyPr>
          <a:lstStyle/>
          <a:p>
            <a:r>
              <a:rPr lang="en-GB" altLang="en-US" sz="2000" b="1" dirty="0"/>
              <a:t>For Leakage Detection</a:t>
            </a:r>
          </a:p>
          <a:p>
            <a:pPr marL="342900" lvl="1" indent="0">
              <a:buNone/>
            </a:pPr>
            <a:r>
              <a:rPr lang="en-GB" altLang="en-US" sz="1700" dirty="0"/>
              <a:t>Thin scintillation crystal e.g., mini type 44 probe (&gt;10keV for Al, &gt;7keV for Be window)</a:t>
            </a:r>
          </a:p>
          <a:p>
            <a:pPr marL="342900" lvl="1" indent="0">
              <a:buNone/>
            </a:pPr>
            <a:r>
              <a:rPr lang="en-GB" altLang="en-US" sz="2000" dirty="0"/>
              <a:t>Uncompensated GM tube e.g., mini 900X</a:t>
            </a:r>
          </a:p>
          <a:p>
            <a:pPr eaLnBrk="1" hangingPunct="1">
              <a:lnSpc>
                <a:spcPct val="90000"/>
              </a:lnSpc>
              <a:buFontTx/>
              <a:buNone/>
            </a:pPr>
            <a:endParaRPr lang="en-GB" altLang="en-US" sz="2000" dirty="0"/>
          </a:p>
          <a:p>
            <a:r>
              <a:rPr lang="en-GB" altLang="en-US" sz="2000" b="1" dirty="0"/>
              <a:t>For Dose Rate Estimation</a:t>
            </a:r>
          </a:p>
          <a:p>
            <a:pPr marL="342900" lvl="1" indent="0">
              <a:buNone/>
            </a:pPr>
            <a:r>
              <a:rPr lang="en-GB" altLang="en-US" sz="1700" dirty="0"/>
              <a:t>Ionisation chamber (&gt;7keV)</a:t>
            </a:r>
          </a:p>
          <a:p>
            <a:pPr marL="342900" lvl="1" indent="0">
              <a:buNone/>
            </a:pPr>
            <a:r>
              <a:rPr lang="en-GB" altLang="en-US" sz="2000" dirty="0"/>
              <a:t>Energy compensated GM e.g., mini900D</a:t>
            </a:r>
          </a:p>
          <a:p>
            <a:endParaRPr lang="en-GB" dirty="0"/>
          </a:p>
        </p:txBody>
      </p:sp>
    </p:spTree>
    <p:extLst>
      <p:ext uri="{BB962C8B-B14F-4D97-AF65-F5344CB8AC3E}">
        <p14:creationId xmlns:p14="http://schemas.microsoft.com/office/powerpoint/2010/main" val="176724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0A68-5D2E-F91A-6AE7-0190DD78F59D}"/>
              </a:ext>
            </a:extLst>
          </p:cNvPr>
          <p:cNvSpPr>
            <a:spLocks noGrp="1"/>
          </p:cNvSpPr>
          <p:nvPr>
            <p:ph type="ctrTitle"/>
          </p:nvPr>
        </p:nvSpPr>
        <p:spPr/>
        <p:txBody>
          <a:bodyPr/>
          <a:lstStyle/>
          <a:p>
            <a:r>
              <a:rPr lang="en-GB" dirty="0"/>
              <a:t>Radiation Safety Legislation</a:t>
            </a:r>
          </a:p>
        </p:txBody>
      </p:sp>
    </p:spTree>
    <p:extLst>
      <p:ext uri="{BB962C8B-B14F-4D97-AF65-F5344CB8AC3E}">
        <p14:creationId xmlns:p14="http://schemas.microsoft.com/office/powerpoint/2010/main" val="828945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63E9-23BB-35DB-D1F0-91AEA59690A8}"/>
              </a:ext>
            </a:extLst>
          </p:cNvPr>
          <p:cNvSpPr>
            <a:spLocks noGrp="1"/>
          </p:cNvSpPr>
          <p:nvPr>
            <p:ph type="title"/>
          </p:nvPr>
        </p:nvSpPr>
        <p:spPr/>
        <p:txBody>
          <a:bodyPr/>
          <a:lstStyle/>
          <a:p>
            <a:r>
              <a:rPr lang="en-GB" altLang="en-US" dirty="0"/>
              <a:t>Pre-use Monitor Checks</a:t>
            </a:r>
            <a:endParaRPr lang="en-GB" dirty="0"/>
          </a:p>
        </p:txBody>
      </p:sp>
      <p:sp>
        <p:nvSpPr>
          <p:cNvPr id="3" name="Content Placeholder 2">
            <a:extLst>
              <a:ext uri="{FF2B5EF4-FFF2-40B4-BE49-F238E27FC236}">
                <a16:creationId xmlns:a16="http://schemas.microsoft.com/office/drawing/2014/main" id="{234E1FB2-E42F-14F2-693A-207A01EB68D2}"/>
              </a:ext>
            </a:extLst>
          </p:cNvPr>
          <p:cNvSpPr>
            <a:spLocks noGrp="1"/>
          </p:cNvSpPr>
          <p:nvPr>
            <p:ph idx="1"/>
          </p:nvPr>
        </p:nvSpPr>
        <p:spPr/>
        <p:txBody>
          <a:bodyPr/>
          <a:lstStyle/>
          <a:p>
            <a:pPr eaLnBrk="1" hangingPunct="1"/>
            <a:r>
              <a:rPr lang="en-GB" altLang="en-US" dirty="0"/>
              <a:t>Is it the correct type of equipment?</a:t>
            </a:r>
          </a:p>
          <a:p>
            <a:pPr eaLnBrk="1" hangingPunct="1"/>
            <a:r>
              <a:rPr lang="en-GB" altLang="en-US" dirty="0"/>
              <a:t>Is it in good repair?</a:t>
            </a:r>
          </a:p>
          <a:p>
            <a:pPr eaLnBrk="1" hangingPunct="1"/>
            <a:r>
              <a:rPr lang="en-GB" altLang="en-US" dirty="0"/>
              <a:t>Is the battery ok?</a:t>
            </a:r>
          </a:p>
          <a:p>
            <a:pPr eaLnBrk="1" hangingPunct="1"/>
            <a:r>
              <a:rPr lang="en-GB" altLang="en-US" dirty="0"/>
              <a:t>Does it have a reasonably low background count?</a:t>
            </a:r>
          </a:p>
          <a:p>
            <a:pPr eaLnBrk="1" hangingPunct="1"/>
            <a:r>
              <a:rPr lang="en-GB" altLang="en-US" dirty="0"/>
              <a:t>Is it in Calibration?</a:t>
            </a:r>
            <a:endParaRPr lang="en-US" altLang="en-US" dirty="0"/>
          </a:p>
        </p:txBody>
      </p:sp>
    </p:spTree>
    <p:extLst>
      <p:ext uri="{BB962C8B-B14F-4D97-AF65-F5344CB8AC3E}">
        <p14:creationId xmlns:p14="http://schemas.microsoft.com/office/powerpoint/2010/main" val="376033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3FD1-03A7-14CE-8318-BF6EEB05CE1F}"/>
              </a:ext>
            </a:extLst>
          </p:cNvPr>
          <p:cNvSpPr>
            <a:spLocks noGrp="1"/>
          </p:cNvSpPr>
          <p:nvPr>
            <p:ph type="title"/>
          </p:nvPr>
        </p:nvSpPr>
        <p:spPr/>
        <p:txBody>
          <a:bodyPr/>
          <a:lstStyle/>
          <a:p>
            <a:r>
              <a:rPr lang="en-GB" altLang="en-US" dirty="0"/>
              <a:t>Personal Dosimetry</a:t>
            </a:r>
            <a:endParaRPr lang="en-GB" dirty="0"/>
          </a:p>
        </p:txBody>
      </p:sp>
      <p:sp>
        <p:nvSpPr>
          <p:cNvPr id="3" name="Content Placeholder 2">
            <a:extLst>
              <a:ext uri="{FF2B5EF4-FFF2-40B4-BE49-F238E27FC236}">
                <a16:creationId xmlns:a16="http://schemas.microsoft.com/office/drawing/2014/main" id="{73CDE3FB-1663-689A-FE22-B99D1076C383}"/>
              </a:ext>
            </a:extLst>
          </p:cNvPr>
          <p:cNvSpPr>
            <a:spLocks noGrp="1"/>
          </p:cNvSpPr>
          <p:nvPr>
            <p:ph idx="1"/>
          </p:nvPr>
        </p:nvSpPr>
        <p:spPr/>
        <p:txBody>
          <a:bodyPr/>
          <a:lstStyle/>
          <a:p>
            <a:pPr eaLnBrk="1" hangingPunct="1"/>
            <a:r>
              <a:rPr lang="en-GB" altLang="en-US" sz="2500" dirty="0"/>
              <a:t>Whole body / skin – TLDs, PLDs</a:t>
            </a:r>
          </a:p>
          <a:p>
            <a:pPr eaLnBrk="1" hangingPunct="1"/>
            <a:r>
              <a:rPr lang="en-GB" altLang="en-US" sz="2500" dirty="0"/>
              <a:t>Eye dose – TLD chips</a:t>
            </a:r>
          </a:p>
          <a:p>
            <a:pPr eaLnBrk="1" hangingPunct="1"/>
            <a:r>
              <a:rPr lang="en-GB" altLang="en-US" sz="2500" dirty="0"/>
              <a:t>Extremities – Ring badges or TLD chips</a:t>
            </a:r>
            <a:endParaRPr lang="en-US" altLang="en-US" sz="2500" dirty="0"/>
          </a:p>
          <a:p>
            <a:endParaRPr lang="en-GB" dirty="0"/>
          </a:p>
        </p:txBody>
      </p:sp>
    </p:spTree>
    <p:extLst>
      <p:ext uri="{BB962C8B-B14F-4D97-AF65-F5344CB8AC3E}">
        <p14:creationId xmlns:p14="http://schemas.microsoft.com/office/powerpoint/2010/main" val="1863362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5AE9-6FDB-2D8A-40C6-CCDB6FB01A9A}"/>
              </a:ext>
            </a:extLst>
          </p:cNvPr>
          <p:cNvSpPr>
            <a:spLocks noGrp="1"/>
          </p:cNvSpPr>
          <p:nvPr>
            <p:ph type="title"/>
          </p:nvPr>
        </p:nvSpPr>
        <p:spPr/>
        <p:txBody>
          <a:bodyPr/>
          <a:lstStyle/>
          <a:p>
            <a:r>
              <a:rPr lang="en-GB" altLang="en-US" dirty="0"/>
              <a:t>External Radiation</a:t>
            </a:r>
            <a:endParaRPr lang="en-GB" dirty="0"/>
          </a:p>
        </p:txBody>
      </p:sp>
      <p:sp>
        <p:nvSpPr>
          <p:cNvPr id="3" name="Content Placeholder 2">
            <a:extLst>
              <a:ext uri="{FF2B5EF4-FFF2-40B4-BE49-F238E27FC236}">
                <a16:creationId xmlns:a16="http://schemas.microsoft.com/office/drawing/2014/main" id="{3B77EBAD-798A-AA83-7F79-6F9622B9868E}"/>
              </a:ext>
            </a:extLst>
          </p:cNvPr>
          <p:cNvSpPr>
            <a:spLocks noGrp="1"/>
          </p:cNvSpPr>
          <p:nvPr>
            <p:ph idx="1"/>
          </p:nvPr>
        </p:nvSpPr>
        <p:spPr/>
        <p:txBody>
          <a:bodyPr/>
          <a:lstStyle/>
          <a:p>
            <a:pPr eaLnBrk="1" hangingPunct="1">
              <a:buFontTx/>
              <a:buNone/>
            </a:pPr>
            <a:r>
              <a:rPr lang="en-GB" altLang="en-US" sz="2700" dirty="0"/>
              <a:t>Controlling the hazard:</a:t>
            </a:r>
          </a:p>
          <a:p>
            <a:pPr eaLnBrk="1" hangingPunct="1"/>
            <a:r>
              <a:rPr lang="en-GB" altLang="en-US" dirty="0"/>
              <a:t>Optimise shielding</a:t>
            </a:r>
          </a:p>
          <a:p>
            <a:pPr eaLnBrk="1" hangingPunct="1"/>
            <a:r>
              <a:rPr lang="en-GB" altLang="en-US" dirty="0"/>
              <a:t>Maximise distance</a:t>
            </a:r>
          </a:p>
          <a:p>
            <a:pPr eaLnBrk="1" hangingPunct="1"/>
            <a:r>
              <a:rPr lang="en-GB" altLang="en-US" dirty="0"/>
              <a:t>Minimise exposure</a:t>
            </a:r>
          </a:p>
          <a:p>
            <a:pPr eaLnBrk="1" hangingPunct="1"/>
            <a:r>
              <a:rPr lang="en-GB" altLang="en-US" dirty="0"/>
              <a:t>Minimise intensity</a:t>
            </a:r>
            <a:endParaRPr lang="en-US" altLang="en-US" dirty="0"/>
          </a:p>
          <a:p>
            <a:endParaRPr lang="en-GB" dirty="0"/>
          </a:p>
        </p:txBody>
      </p:sp>
    </p:spTree>
    <p:extLst>
      <p:ext uri="{BB962C8B-B14F-4D97-AF65-F5344CB8AC3E}">
        <p14:creationId xmlns:p14="http://schemas.microsoft.com/office/powerpoint/2010/main" val="1263579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C890-FBB9-3591-B71A-59937EBAB732}"/>
              </a:ext>
            </a:extLst>
          </p:cNvPr>
          <p:cNvSpPr>
            <a:spLocks noGrp="1"/>
          </p:cNvSpPr>
          <p:nvPr>
            <p:ph type="title"/>
          </p:nvPr>
        </p:nvSpPr>
        <p:spPr/>
        <p:txBody>
          <a:bodyPr/>
          <a:lstStyle/>
          <a:p>
            <a:r>
              <a:rPr lang="en-GB" altLang="en-US" dirty="0"/>
              <a:t>X-Ray Machine Terminology </a:t>
            </a:r>
            <a:br>
              <a:rPr lang="en-GB" altLang="en-US" dirty="0"/>
            </a:br>
            <a:r>
              <a:rPr lang="en-GB" altLang="en-US" sz="2400" dirty="0"/>
              <a:t>The Primary / Useful Beam</a:t>
            </a:r>
            <a:endParaRPr lang="en-GB" dirty="0"/>
          </a:p>
        </p:txBody>
      </p:sp>
      <p:sp>
        <p:nvSpPr>
          <p:cNvPr id="3" name="Content Placeholder 2">
            <a:extLst>
              <a:ext uri="{FF2B5EF4-FFF2-40B4-BE49-F238E27FC236}">
                <a16:creationId xmlns:a16="http://schemas.microsoft.com/office/drawing/2014/main" id="{9DB431A9-849A-9228-20E2-5E78DFD6345A}"/>
              </a:ext>
            </a:extLst>
          </p:cNvPr>
          <p:cNvSpPr>
            <a:spLocks noGrp="1"/>
          </p:cNvSpPr>
          <p:nvPr>
            <p:ph idx="1"/>
          </p:nvPr>
        </p:nvSpPr>
        <p:spPr/>
        <p:txBody>
          <a:bodyPr>
            <a:normAutofit fontScale="85000" lnSpcReduction="20000"/>
          </a:bodyPr>
          <a:lstStyle/>
          <a:p>
            <a:pPr eaLnBrk="1" hangingPunct="1"/>
            <a:r>
              <a:rPr lang="en-GB" altLang="en-US" sz="2400" dirty="0"/>
              <a:t>The Primary or Useful Beam is the beam emitted by the X-ray tube after it passes through an aperture in the source housing</a:t>
            </a:r>
          </a:p>
          <a:p>
            <a:pPr marL="0" indent="0" eaLnBrk="1" hangingPunct="1">
              <a:buNone/>
            </a:pPr>
            <a:endParaRPr lang="en-GB" altLang="en-US" sz="2400" dirty="0"/>
          </a:p>
          <a:p>
            <a:pPr eaLnBrk="1" hangingPunct="1"/>
            <a:r>
              <a:rPr lang="en-GB" altLang="en-US" sz="2400" dirty="0"/>
              <a:t>Shielding, such as a beam-stop, will prevent the primary beam from escaping the enclosure or damaging internal components of the XRD</a:t>
            </a:r>
          </a:p>
          <a:p>
            <a:pPr eaLnBrk="1" hangingPunct="1"/>
            <a:endParaRPr lang="en-GB" altLang="en-US" sz="2400" dirty="0"/>
          </a:p>
          <a:p>
            <a:pPr eaLnBrk="1" hangingPunct="1"/>
            <a:r>
              <a:rPr lang="en-GB" altLang="en-US" sz="2400" dirty="0"/>
              <a:t>The exposure area of the primary beam can be less than 1 cm</a:t>
            </a:r>
            <a:r>
              <a:rPr lang="en-GB" altLang="en-US" sz="2400" baseline="30000" dirty="0"/>
              <a:t>2</a:t>
            </a:r>
            <a:endParaRPr lang="en-GB" altLang="en-US" sz="2400" dirty="0"/>
          </a:p>
          <a:p>
            <a:pPr eaLnBrk="1" hangingPunct="1"/>
            <a:endParaRPr lang="en-GB" altLang="en-US" sz="2400" dirty="0"/>
          </a:p>
          <a:p>
            <a:pPr eaLnBrk="1" hangingPunct="1"/>
            <a:r>
              <a:rPr lang="en-GB" altLang="en-US" sz="2400" dirty="0"/>
              <a:t>The hands, fingers and eyes are the parts of the body most commonly at risk from primary beam exposure</a:t>
            </a:r>
            <a:endParaRPr lang="en-US" altLang="en-US" sz="2400" dirty="0"/>
          </a:p>
          <a:p>
            <a:pPr marL="0" indent="0">
              <a:buNone/>
            </a:pPr>
            <a:endParaRPr lang="en-GB" dirty="0"/>
          </a:p>
        </p:txBody>
      </p:sp>
    </p:spTree>
    <p:extLst>
      <p:ext uri="{BB962C8B-B14F-4D97-AF65-F5344CB8AC3E}">
        <p14:creationId xmlns:p14="http://schemas.microsoft.com/office/powerpoint/2010/main" val="1577068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9F3D-8888-78C2-7E4F-CDDAD6AFED8C}"/>
              </a:ext>
            </a:extLst>
          </p:cNvPr>
          <p:cNvSpPr>
            <a:spLocks noGrp="1"/>
          </p:cNvSpPr>
          <p:nvPr>
            <p:ph type="title"/>
          </p:nvPr>
        </p:nvSpPr>
        <p:spPr/>
        <p:txBody>
          <a:bodyPr/>
          <a:lstStyle/>
          <a:p>
            <a:r>
              <a:rPr lang="en-GB" altLang="en-US" dirty="0"/>
              <a:t>X-ray Equipment – Closed beam</a:t>
            </a:r>
            <a:endParaRPr lang="en-GB" dirty="0"/>
          </a:p>
        </p:txBody>
      </p:sp>
      <p:sp>
        <p:nvSpPr>
          <p:cNvPr id="3" name="Content Placeholder 2">
            <a:extLst>
              <a:ext uri="{FF2B5EF4-FFF2-40B4-BE49-F238E27FC236}">
                <a16:creationId xmlns:a16="http://schemas.microsoft.com/office/drawing/2014/main" id="{DE8A2576-A232-8ADB-7A73-FC98DDE58AE8}"/>
              </a:ext>
            </a:extLst>
          </p:cNvPr>
          <p:cNvSpPr>
            <a:spLocks noGrp="1"/>
          </p:cNvSpPr>
          <p:nvPr>
            <p:ph idx="1"/>
          </p:nvPr>
        </p:nvSpPr>
        <p:spPr/>
        <p:txBody>
          <a:bodyPr>
            <a:normAutofit fontScale="85000" lnSpcReduction="20000"/>
          </a:bodyPr>
          <a:lstStyle/>
          <a:p>
            <a:pPr>
              <a:defRPr/>
            </a:pPr>
            <a:r>
              <a:rPr lang="en-GB" sz="2400" dirty="0"/>
              <a:t>An analytical X-ray system in which all possible X-ray paths (primary, scatter and diffracted) are completely enclosed so that no part of the human body can be exposed to the beam during normal operation</a:t>
            </a:r>
          </a:p>
          <a:p>
            <a:pPr>
              <a:defRPr/>
            </a:pPr>
            <a:r>
              <a:rPr lang="en-GB" sz="2400" dirty="0"/>
              <a:t>The X-ray tube is installed in an enclosure which is intended to provide radiation shielding, and prevent access to its interior during generation of X-ray radiation</a:t>
            </a:r>
          </a:p>
          <a:p>
            <a:pPr>
              <a:defRPr/>
            </a:pPr>
            <a:r>
              <a:rPr lang="en-GB" sz="2400" dirty="0"/>
              <a:t>These units are the safest of the analytical X-ray units because they prevent exposure to the primary beam by including numerous safety interlocks</a:t>
            </a:r>
          </a:p>
          <a:p>
            <a:pPr>
              <a:defRPr/>
            </a:pPr>
            <a:r>
              <a:rPr lang="en-GB" sz="2400" dirty="0"/>
              <a:t>The enclosure also have built-in shielding within the unit to prevent exposure to scatter radiation</a:t>
            </a:r>
            <a:endParaRPr lang="en-GB" altLang="en-US" sz="4000" dirty="0"/>
          </a:p>
          <a:p>
            <a:endParaRPr lang="en-GB" dirty="0"/>
          </a:p>
        </p:txBody>
      </p:sp>
    </p:spTree>
    <p:extLst>
      <p:ext uri="{BB962C8B-B14F-4D97-AF65-F5344CB8AC3E}">
        <p14:creationId xmlns:p14="http://schemas.microsoft.com/office/powerpoint/2010/main" val="3223299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555B-16FA-ED6D-54BC-A3D2637D2574}"/>
              </a:ext>
            </a:extLst>
          </p:cNvPr>
          <p:cNvSpPr>
            <a:spLocks noGrp="1"/>
          </p:cNvSpPr>
          <p:nvPr>
            <p:ph type="title"/>
          </p:nvPr>
        </p:nvSpPr>
        <p:spPr>
          <a:xfrm>
            <a:off x="370800" y="273844"/>
            <a:ext cx="8402400" cy="994172"/>
          </a:xfrm>
        </p:spPr>
        <p:txBody>
          <a:bodyPr anchor="ctr">
            <a:normAutofit/>
          </a:bodyPr>
          <a:lstStyle/>
          <a:p>
            <a:r>
              <a:rPr lang="en-GB" altLang="en-US" dirty="0"/>
              <a:t>X-ray Equipment – Open beam</a:t>
            </a:r>
            <a:endParaRPr lang="en-GB" dirty="0"/>
          </a:p>
        </p:txBody>
      </p:sp>
      <p:sp>
        <p:nvSpPr>
          <p:cNvPr id="11" name="Content Placeholder 2">
            <a:extLst>
              <a:ext uri="{FF2B5EF4-FFF2-40B4-BE49-F238E27FC236}">
                <a16:creationId xmlns:a16="http://schemas.microsoft.com/office/drawing/2014/main" id="{98799802-27D5-2CC1-A899-158AA6BF90B7}"/>
              </a:ext>
            </a:extLst>
          </p:cNvPr>
          <p:cNvSpPr>
            <a:spLocks noGrp="1"/>
          </p:cNvSpPr>
          <p:nvPr>
            <p:ph sz="half" idx="1"/>
          </p:nvPr>
        </p:nvSpPr>
        <p:spPr>
          <a:xfrm>
            <a:off x="370800" y="1369219"/>
            <a:ext cx="4144050" cy="2888456"/>
          </a:xfrm>
        </p:spPr>
        <p:txBody>
          <a:bodyPr>
            <a:normAutofit fontScale="92500" lnSpcReduction="20000"/>
          </a:bodyPr>
          <a:lstStyle/>
          <a:p>
            <a:pPr>
              <a:defRPr/>
            </a:pPr>
            <a:r>
              <a:rPr lang="en-GB" sz="2400" dirty="0"/>
              <a:t>An analytical X-ray system that is not enclosed</a:t>
            </a:r>
          </a:p>
          <a:p>
            <a:pPr>
              <a:defRPr/>
            </a:pPr>
            <a:r>
              <a:rPr lang="en-GB" sz="2400" dirty="0"/>
              <a:t>An individual could accidentally place a part of the body in the primary beam path during normal operation</a:t>
            </a:r>
          </a:p>
          <a:p>
            <a:pPr>
              <a:defRPr/>
            </a:pPr>
            <a:r>
              <a:rPr lang="en-GB" sz="2400" dirty="0"/>
              <a:t>Open units present the greatest potential for injury because the primary beam is accessible to the user</a:t>
            </a:r>
          </a:p>
          <a:p>
            <a:endParaRPr lang="en-US" dirty="0"/>
          </a:p>
        </p:txBody>
      </p:sp>
      <p:pic>
        <p:nvPicPr>
          <p:cNvPr id="6" name="Picture Placeholder 5" descr="A picture containing indoor, cluttered&#10;&#10;Description automatically generated">
            <a:extLst>
              <a:ext uri="{FF2B5EF4-FFF2-40B4-BE49-F238E27FC236}">
                <a16:creationId xmlns:a16="http://schemas.microsoft.com/office/drawing/2014/main" id="{BC290E9C-FC0A-EE1A-24A1-1611A06C3174}"/>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r="-1" b="-1"/>
          <a:stretch/>
        </p:blipFill>
        <p:spPr>
          <a:xfrm>
            <a:off x="4629150" y="1369219"/>
            <a:ext cx="4144050" cy="2888456"/>
          </a:xfrm>
          <a:noFill/>
        </p:spPr>
      </p:pic>
    </p:spTree>
    <p:extLst>
      <p:ext uri="{BB962C8B-B14F-4D97-AF65-F5344CB8AC3E}">
        <p14:creationId xmlns:p14="http://schemas.microsoft.com/office/powerpoint/2010/main" val="1319387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B5A4-D33E-EE6D-67BB-6B9A2673AFF8}"/>
              </a:ext>
            </a:extLst>
          </p:cNvPr>
          <p:cNvSpPr>
            <a:spLocks noGrp="1"/>
          </p:cNvSpPr>
          <p:nvPr>
            <p:ph type="title"/>
          </p:nvPr>
        </p:nvSpPr>
        <p:spPr>
          <a:xfrm>
            <a:off x="370800" y="273844"/>
            <a:ext cx="8402400" cy="994172"/>
          </a:xfrm>
        </p:spPr>
        <p:txBody>
          <a:bodyPr anchor="ctr">
            <a:normAutofit/>
          </a:bodyPr>
          <a:lstStyle/>
          <a:p>
            <a:r>
              <a:rPr lang="en-GB" altLang="en-US"/>
              <a:t>Portable X-ray Fluorescence Analysers (XRF)</a:t>
            </a:r>
            <a:endParaRPr lang="en-GB" dirty="0"/>
          </a:p>
        </p:txBody>
      </p:sp>
      <p:sp>
        <p:nvSpPr>
          <p:cNvPr id="13" name="Content Placeholder 2">
            <a:extLst>
              <a:ext uri="{FF2B5EF4-FFF2-40B4-BE49-F238E27FC236}">
                <a16:creationId xmlns:a16="http://schemas.microsoft.com/office/drawing/2014/main" id="{33B6C3FA-1548-5355-3572-7C9E9AA4B093}"/>
              </a:ext>
            </a:extLst>
          </p:cNvPr>
          <p:cNvSpPr>
            <a:spLocks noGrp="1"/>
          </p:cNvSpPr>
          <p:nvPr>
            <p:ph sz="half" idx="1"/>
          </p:nvPr>
        </p:nvSpPr>
        <p:spPr>
          <a:xfrm>
            <a:off x="370800" y="1369219"/>
            <a:ext cx="4144050" cy="2888456"/>
          </a:xfrm>
        </p:spPr>
        <p:txBody>
          <a:bodyPr>
            <a:normAutofit fontScale="40000" lnSpcReduction="20000"/>
          </a:bodyPr>
          <a:lstStyle/>
          <a:p>
            <a:pPr>
              <a:defRPr/>
            </a:pPr>
            <a:r>
              <a:rPr lang="en-GB" altLang="en-US" sz="4000" dirty="0"/>
              <a:t>Operated in an open-beam configuration, but the sample must be in contact with the XRF before the XRF will irradiate the sample </a:t>
            </a:r>
          </a:p>
          <a:p>
            <a:pPr marL="0" indent="0">
              <a:buFontTx/>
              <a:buNone/>
              <a:defRPr/>
            </a:pPr>
            <a:endParaRPr lang="en-GB" altLang="en-US" sz="4000" dirty="0"/>
          </a:p>
          <a:p>
            <a:pPr>
              <a:defRPr/>
            </a:pPr>
            <a:r>
              <a:rPr lang="en-GB" altLang="en-US" sz="4000" dirty="0"/>
              <a:t>The XRF must have a built-in proximity sensor and backscatter detector</a:t>
            </a:r>
          </a:p>
          <a:p>
            <a:pPr marL="0" indent="0">
              <a:buFontTx/>
              <a:buNone/>
              <a:defRPr/>
            </a:pPr>
            <a:endParaRPr lang="en-GB" altLang="en-US" sz="4000" dirty="0"/>
          </a:p>
          <a:p>
            <a:pPr>
              <a:defRPr/>
            </a:pPr>
            <a:r>
              <a:rPr lang="en-GB" altLang="en-US" sz="4000" dirty="0"/>
              <a:t>Both these safety devices are used to prevent accidently firing the x-ray without a sample placed against the beam port</a:t>
            </a:r>
          </a:p>
          <a:p>
            <a:pPr marL="0" indent="0">
              <a:buNone/>
            </a:pPr>
            <a:endParaRPr lang="en-US" dirty="0"/>
          </a:p>
        </p:txBody>
      </p:sp>
      <p:pic>
        <p:nvPicPr>
          <p:cNvPr id="6" name="Picture Placeholder 5" descr="A picture containing tool&#10;&#10;Description automatically generated">
            <a:extLst>
              <a:ext uri="{FF2B5EF4-FFF2-40B4-BE49-F238E27FC236}">
                <a16:creationId xmlns:a16="http://schemas.microsoft.com/office/drawing/2014/main" id="{49731F46-272F-7BE8-7D25-F40322191FA6}"/>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a:stretch/>
        </p:blipFill>
        <p:spPr>
          <a:xfrm>
            <a:off x="4629150" y="1369219"/>
            <a:ext cx="4144050" cy="2888456"/>
          </a:xfrm>
          <a:noFill/>
        </p:spPr>
      </p:pic>
    </p:spTree>
    <p:extLst>
      <p:ext uri="{BB962C8B-B14F-4D97-AF65-F5344CB8AC3E}">
        <p14:creationId xmlns:p14="http://schemas.microsoft.com/office/powerpoint/2010/main" val="53718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B5A4-D33E-EE6D-67BB-6B9A2673AFF8}"/>
              </a:ext>
            </a:extLst>
          </p:cNvPr>
          <p:cNvSpPr>
            <a:spLocks noGrp="1"/>
          </p:cNvSpPr>
          <p:nvPr>
            <p:ph type="title"/>
          </p:nvPr>
        </p:nvSpPr>
        <p:spPr>
          <a:xfrm>
            <a:off x="370800" y="273844"/>
            <a:ext cx="8402400" cy="994172"/>
          </a:xfrm>
        </p:spPr>
        <p:txBody>
          <a:bodyPr anchor="ctr">
            <a:normAutofit/>
          </a:bodyPr>
          <a:lstStyle/>
          <a:p>
            <a:r>
              <a:rPr lang="en-GB" altLang="en-US"/>
              <a:t>Portable X-ray Fluorescence Analysers (XRF)</a:t>
            </a:r>
            <a:endParaRPr lang="en-GB" dirty="0"/>
          </a:p>
        </p:txBody>
      </p:sp>
      <p:sp>
        <p:nvSpPr>
          <p:cNvPr id="13" name="Content Placeholder 2">
            <a:extLst>
              <a:ext uri="{FF2B5EF4-FFF2-40B4-BE49-F238E27FC236}">
                <a16:creationId xmlns:a16="http://schemas.microsoft.com/office/drawing/2014/main" id="{33B6C3FA-1548-5355-3572-7C9E9AA4B093}"/>
              </a:ext>
            </a:extLst>
          </p:cNvPr>
          <p:cNvSpPr>
            <a:spLocks noGrp="1"/>
          </p:cNvSpPr>
          <p:nvPr>
            <p:ph sz="half" idx="1"/>
          </p:nvPr>
        </p:nvSpPr>
        <p:spPr>
          <a:xfrm>
            <a:off x="370800" y="1369219"/>
            <a:ext cx="4144050" cy="2888456"/>
          </a:xfrm>
        </p:spPr>
        <p:txBody>
          <a:bodyPr>
            <a:normAutofit fontScale="92500" lnSpcReduction="10000"/>
          </a:bodyPr>
          <a:lstStyle/>
          <a:p>
            <a:pPr>
              <a:defRPr/>
            </a:pPr>
            <a:r>
              <a:rPr lang="en-GB" altLang="en-US" sz="2400" dirty="0"/>
              <a:t>The Society for Radiological Protection (SRP) have produced guidance on the safe use of handheld XRF analysers (Pub. 2012)</a:t>
            </a:r>
          </a:p>
          <a:p>
            <a:pPr>
              <a:defRPr/>
            </a:pPr>
            <a:endParaRPr lang="en-GB" altLang="en-US" sz="2400" dirty="0"/>
          </a:p>
          <a:p>
            <a:pPr>
              <a:defRPr/>
            </a:pPr>
            <a:r>
              <a:rPr lang="en-GB" altLang="en-US" sz="2400" dirty="0"/>
              <a:t>This document is available on request from the University Radiation Protection Advisor</a:t>
            </a:r>
          </a:p>
          <a:p>
            <a:pPr marL="0" indent="0">
              <a:buNone/>
            </a:pPr>
            <a:endParaRPr lang="en-US" dirty="0"/>
          </a:p>
        </p:txBody>
      </p:sp>
      <p:pic>
        <p:nvPicPr>
          <p:cNvPr id="6" name="Picture Placeholder 5" descr="A picture containing tool&#10;&#10;Description automatically generated">
            <a:extLst>
              <a:ext uri="{FF2B5EF4-FFF2-40B4-BE49-F238E27FC236}">
                <a16:creationId xmlns:a16="http://schemas.microsoft.com/office/drawing/2014/main" id="{49731F46-272F-7BE8-7D25-F40322191FA6}"/>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a:stretch/>
        </p:blipFill>
        <p:spPr>
          <a:xfrm>
            <a:off x="4629150" y="1369219"/>
            <a:ext cx="4144050" cy="2888456"/>
          </a:xfrm>
          <a:noFill/>
        </p:spPr>
      </p:pic>
    </p:spTree>
    <p:extLst>
      <p:ext uri="{BB962C8B-B14F-4D97-AF65-F5344CB8AC3E}">
        <p14:creationId xmlns:p14="http://schemas.microsoft.com/office/powerpoint/2010/main" val="606970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608A-3AB4-8E06-A597-94450F3D1746}"/>
              </a:ext>
            </a:extLst>
          </p:cNvPr>
          <p:cNvSpPr>
            <a:spLocks noGrp="1"/>
          </p:cNvSpPr>
          <p:nvPr>
            <p:ph type="title"/>
          </p:nvPr>
        </p:nvSpPr>
        <p:spPr/>
        <p:txBody>
          <a:bodyPr/>
          <a:lstStyle/>
          <a:p>
            <a:r>
              <a:rPr lang="en-GB" altLang="en-US" dirty="0"/>
              <a:t>Safety Features – Machine Controls</a:t>
            </a:r>
            <a:endParaRPr lang="en-GB" dirty="0"/>
          </a:p>
        </p:txBody>
      </p:sp>
      <p:sp>
        <p:nvSpPr>
          <p:cNvPr id="3" name="Content Placeholder 2">
            <a:extLst>
              <a:ext uri="{FF2B5EF4-FFF2-40B4-BE49-F238E27FC236}">
                <a16:creationId xmlns:a16="http://schemas.microsoft.com/office/drawing/2014/main" id="{BFA46704-BF0D-B85E-945C-DA5F95611DBE}"/>
              </a:ext>
            </a:extLst>
          </p:cNvPr>
          <p:cNvSpPr>
            <a:spLocks noGrp="1"/>
          </p:cNvSpPr>
          <p:nvPr>
            <p:ph idx="1"/>
          </p:nvPr>
        </p:nvSpPr>
        <p:spPr/>
        <p:txBody>
          <a:bodyPr>
            <a:normAutofit fontScale="70000" lnSpcReduction="20000"/>
          </a:bodyPr>
          <a:lstStyle/>
          <a:p>
            <a:pPr>
              <a:defRPr/>
            </a:pPr>
            <a:r>
              <a:rPr lang="en-GB" sz="2400" b="1" dirty="0"/>
              <a:t>Beam Shutter</a:t>
            </a:r>
            <a:r>
              <a:rPr lang="en-GB" sz="2400" dirty="0"/>
              <a:t>: Opens or closes, allowing or preventing the primary beam to pass</a:t>
            </a:r>
          </a:p>
          <a:p>
            <a:pPr>
              <a:defRPr/>
            </a:pPr>
            <a:endParaRPr lang="en-GB" sz="2400" dirty="0"/>
          </a:p>
          <a:p>
            <a:pPr>
              <a:defRPr/>
            </a:pPr>
            <a:r>
              <a:rPr lang="en-GB" sz="2400" b="1" dirty="0"/>
              <a:t>Beam Stop: </a:t>
            </a:r>
            <a:r>
              <a:rPr lang="en-GB" sz="2400" dirty="0"/>
              <a:t>composed of dense material (e.g. lead) that will absorb the primary beam that passes through and around the sample. This device works to stop the primary beam and reduce the scatter radiation that would be caused if the primary beam were to strike components of the unit housing</a:t>
            </a:r>
          </a:p>
          <a:p>
            <a:pPr>
              <a:defRPr/>
            </a:pPr>
            <a:endParaRPr lang="en-GB" sz="2400" dirty="0"/>
          </a:p>
          <a:p>
            <a:pPr>
              <a:defRPr/>
            </a:pPr>
            <a:r>
              <a:rPr lang="en-GB" sz="2400" b="1" dirty="0"/>
              <a:t>Fail-Safe Characteristics</a:t>
            </a:r>
            <a:r>
              <a:rPr lang="en-GB" sz="2400" dirty="0"/>
              <a:t>: a design feature which closes the beam port shutters or turns off the x-ray generator to prevent exposure to the primary beam upon failure of the safety warning device. All safety and warning device must be failsafe</a:t>
            </a:r>
          </a:p>
          <a:p>
            <a:pPr marL="0" indent="0">
              <a:buFontTx/>
              <a:buNone/>
              <a:defRPr/>
            </a:pPr>
            <a:r>
              <a:rPr lang="en-GB" sz="2400" dirty="0"/>
              <a:t>		“X-Ray On” light must be present and failsafe</a:t>
            </a:r>
          </a:p>
          <a:p>
            <a:pPr marL="0" indent="0">
              <a:buFontTx/>
              <a:buNone/>
              <a:defRPr/>
            </a:pPr>
            <a:r>
              <a:rPr lang="en-GB" sz="2400" dirty="0"/>
              <a:t>		Locks to the enclosure doors must be failsafe</a:t>
            </a:r>
          </a:p>
        </p:txBody>
      </p:sp>
    </p:spTree>
    <p:extLst>
      <p:ext uri="{BB962C8B-B14F-4D97-AF65-F5344CB8AC3E}">
        <p14:creationId xmlns:p14="http://schemas.microsoft.com/office/powerpoint/2010/main" val="2997872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608A-3AB4-8E06-A597-94450F3D1746}"/>
              </a:ext>
            </a:extLst>
          </p:cNvPr>
          <p:cNvSpPr>
            <a:spLocks noGrp="1"/>
          </p:cNvSpPr>
          <p:nvPr>
            <p:ph type="title"/>
          </p:nvPr>
        </p:nvSpPr>
        <p:spPr/>
        <p:txBody>
          <a:bodyPr/>
          <a:lstStyle/>
          <a:p>
            <a:r>
              <a:rPr lang="en-GB" altLang="en-US" dirty="0"/>
              <a:t>Safety Features – Machine Controls continued</a:t>
            </a:r>
            <a:endParaRPr lang="en-GB" dirty="0"/>
          </a:p>
        </p:txBody>
      </p:sp>
      <p:sp>
        <p:nvSpPr>
          <p:cNvPr id="3" name="Content Placeholder 2">
            <a:extLst>
              <a:ext uri="{FF2B5EF4-FFF2-40B4-BE49-F238E27FC236}">
                <a16:creationId xmlns:a16="http://schemas.microsoft.com/office/drawing/2014/main" id="{BFA46704-BF0D-B85E-945C-DA5F95611DBE}"/>
              </a:ext>
            </a:extLst>
          </p:cNvPr>
          <p:cNvSpPr>
            <a:spLocks noGrp="1"/>
          </p:cNvSpPr>
          <p:nvPr>
            <p:ph idx="1"/>
          </p:nvPr>
        </p:nvSpPr>
        <p:spPr/>
        <p:txBody>
          <a:bodyPr>
            <a:normAutofit fontScale="92500" lnSpcReduction="10000"/>
          </a:bodyPr>
          <a:lstStyle/>
          <a:p>
            <a:pPr>
              <a:defRPr/>
            </a:pPr>
            <a:r>
              <a:rPr lang="en-GB" sz="2400" b="1" dirty="0"/>
              <a:t>Beam Collimation: </a:t>
            </a:r>
            <a:r>
              <a:rPr lang="en-GB" sz="2400" dirty="0"/>
              <a:t>Focus the primary beam on the area of interest. Collimation prevents exposure to unwanted areas, reducing scatter radiation</a:t>
            </a:r>
          </a:p>
          <a:p>
            <a:pPr marL="0" indent="0">
              <a:buNone/>
              <a:defRPr/>
            </a:pPr>
            <a:endParaRPr lang="en-GB" sz="2400" dirty="0"/>
          </a:p>
          <a:p>
            <a:pPr>
              <a:defRPr/>
            </a:pPr>
            <a:r>
              <a:rPr lang="en-GB" sz="2400" b="1" dirty="0"/>
              <a:t>Unit Enclosure: </a:t>
            </a:r>
            <a:r>
              <a:rPr lang="en-GB" sz="2400" dirty="0"/>
              <a:t>Equipment housing designed to prevent exposure from the primary beam. These enclosures may be fitted with leaded glass windows and safety interlocks which all work to prevent the operator from being exposed to the primary beam and secondary scatter radiation</a:t>
            </a:r>
          </a:p>
          <a:p>
            <a:pPr>
              <a:defRPr/>
            </a:pPr>
            <a:endParaRPr lang="en-GB" sz="2400" dirty="0"/>
          </a:p>
        </p:txBody>
      </p:sp>
    </p:spTree>
    <p:extLst>
      <p:ext uri="{BB962C8B-B14F-4D97-AF65-F5344CB8AC3E}">
        <p14:creationId xmlns:p14="http://schemas.microsoft.com/office/powerpoint/2010/main" val="7739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F8BD6-55A5-2443-F701-A606CA72759A}"/>
              </a:ext>
            </a:extLst>
          </p:cNvPr>
          <p:cNvSpPr>
            <a:spLocks noGrp="1"/>
          </p:cNvSpPr>
          <p:nvPr>
            <p:ph type="title"/>
          </p:nvPr>
        </p:nvSpPr>
        <p:spPr/>
        <p:txBody>
          <a:bodyPr/>
          <a:lstStyle/>
          <a:p>
            <a:r>
              <a:rPr lang="en-GB" altLang="en-US" sz="3200" dirty="0"/>
              <a:t>International Commission on Radiological Protection (ICRP)</a:t>
            </a:r>
            <a:endParaRPr lang="en-GB" dirty="0"/>
          </a:p>
        </p:txBody>
      </p:sp>
      <p:sp>
        <p:nvSpPr>
          <p:cNvPr id="3" name="Content Placeholder 2">
            <a:extLst>
              <a:ext uri="{FF2B5EF4-FFF2-40B4-BE49-F238E27FC236}">
                <a16:creationId xmlns:a16="http://schemas.microsoft.com/office/drawing/2014/main" id="{A52D6883-FE6A-5BDF-FFFA-F25EE2FF2108}"/>
              </a:ext>
            </a:extLst>
          </p:cNvPr>
          <p:cNvSpPr>
            <a:spLocks noGrp="1"/>
          </p:cNvSpPr>
          <p:nvPr>
            <p:ph sz="half" idx="1"/>
          </p:nvPr>
        </p:nvSpPr>
        <p:spPr/>
        <p:txBody>
          <a:bodyPr>
            <a:normAutofit/>
          </a:bodyPr>
          <a:lstStyle/>
          <a:p>
            <a:pPr eaLnBrk="1" hangingPunct="1">
              <a:defRPr/>
            </a:pPr>
            <a:r>
              <a:rPr lang="en-GB" sz="2000" dirty="0">
                <a:latin typeface="Arial" charset="0"/>
              </a:rPr>
              <a:t>1928 2nd International Congress of Radiology set up a commission:</a:t>
            </a:r>
          </a:p>
          <a:p>
            <a:pPr lvl="1">
              <a:defRPr/>
            </a:pPr>
            <a:r>
              <a:rPr lang="en-GB" dirty="0">
                <a:latin typeface="Arial" charset="0"/>
              </a:rPr>
              <a:t>as an appropriate body to give guidance in the use of radiation sources</a:t>
            </a:r>
          </a:p>
          <a:p>
            <a:pPr lvl="1">
              <a:defRPr/>
            </a:pPr>
            <a:r>
              <a:rPr lang="en-GB" dirty="0">
                <a:latin typeface="Arial" charset="0"/>
              </a:rPr>
              <a:t>as an international authority in the field of radiation</a:t>
            </a:r>
          </a:p>
          <a:p>
            <a:endParaRPr lang="en-GB" dirty="0"/>
          </a:p>
        </p:txBody>
      </p:sp>
      <p:pic>
        <p:nvPicPr>
          <p:cNvPr id="6" name="Picture Placeholder 5" descr="Graphical user interface&#10;&#10;Description automatically generated with medium confidence">
            <a:extLst>
              <a:ext uri="{FF2B5EF4-FFF2-40B4-BE49-F238E27FC236}">
                <a16:creationId xmlns:a16="http://schemas.microsoft.com/office/drawing/2014/main" id="{CC4C5A31-9E83-E16B-666C-BE0A74822E2F}"/>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55150" r="-55150"/>
          <a:stretch/>
        </p:blipFill>
        <p:spPr/>
      </p:pic>
    </p:spTree>
    <p:extLst>
      <p:ext uri="{BB962C8B-B14F-4D97-AF65-F5344CB8AC3E}">
        <p14:creationId xmlns:p14="http://schemas.microsoft.com/office/powerpoint/2010/main" val="1205067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608A-3AB4-8E06-A597-94450F3D1746}"/>
              </a:ext>
            </a:extLst>
          </p:cNvPr>
          <p:cNvSpPr>
            <a:spLocks noGrp="1"/>
          </p:cNvSpPr>
          <p:nvPr>
            <p:ph type="title"/>
          </p:nvPr>
        </p:nvSpPr>
        <p:spPr/>
        <p:txBody>
          <a:bodyPr/>
          <a:lstStyle/>
          <a:p>
            <a:r>
              <a:rPr lang="en-GB" altLang="en-US" dirty="0"/>
              <a:t>Safety Features – Machine Controls continued</a:t>
            </a:r>
            <a:endParaRPr lang="en-GB" dirty="0"/>
          </a:p>
        </p:txBody>
      </p:sp>
      <p:sp>
        <p:nvSpPr>
          <p:cNvPr id="3" name="Content Placeholder 2">
            <a:extLst>
              <a:ext uri="{FF2B5EF4-FFF2-40B4-BE49-F238E27FC236}">
                <a16:creationId xmlns:a16="http://schemas.microsoft.com/office/drawing/2014/main" id="{BFA46704-BF0D-B85E-945C-DA5F95611DBE}"/>
              </a:ext>
            </a:extLst>
          </p:cNvPr>
          <p:cNvSpPr>
            <a:spLocks noGrp="1"/>
          </p:cNvSpPr>
          <p:nvPr>
            <p:ph idx="1"/>
          </p:nvPr>
        </p:nvSpPr>
        <p:spPr/>
        <p:txBody>
          <a:bodyPr>
            <a:normAutofit fontScale="92500" lnSpcReduction="20000"/>
          </a:bodyPr>
          <a:lstStyle/>
          <a:p>
            <a:pPr>
              <a:defRPr/>
            </a:pPr>
            <a:r>
              <a:rPr lang="en-GB" sz="2400" b="1" dirty="0"/>
              <a:t>Interlocks: </a:t>
            </a:r>
            <a:r>
              <a:rPr lang="en-GB" sz="2400" dirty="0"/>
              <a:t>A series of switches and circuits that must all be connected in order for the primary beam to operate. The switches are generally connected to the warning lights, doors, beam shutter and collimator. If any of these switches are triggered and opened, the beam will shut down</a:t>
            </a:r>
          </a:p>
          <a:p>
            <a:pPr>
              <a:defRPr/>
            </a:pPr>
            <a:endParaRPr lang="en-GB" sz="2400" dirty="0"/>
          </a:p>
          <a:p>
            <a:pPr>
              <a:defRPr/>
            </a:pPr>
            <a:r>
              <a:rPr lang="en-GB" sz="2400" b="1" dirty="0"/>
              <a:t>Standard Operating Procedures: </a:t>
            </a:r>
            <a:r>
              <a:rPr lang="en-GB" sz="2400" dirty="0"/>
              <a:t>Step-by-step instructions necessary to accomplish the analysis. These procedures shall include sample insertion, manipulation, equipment alignment, routine maintenance by registrant, and data-recording procedures which are related to radiation safety</a:t>
            </a:r>
          </a:p>
          <a:p>
            <a:pPr>
              <a:defRPr/>
            </a:pPr>
            <a:endParaRPr lang="en-GB" sz="2400" dirty="0"/>
          </a:p>
        </p:txBody>
      </p:sp>
    </p:spTree>
    <p:extLst>
      <p:ext uri="{BB962C8B-B14F-4D97-AF65-F5344CB8AC3E}">
        <p14:creationId xmlns:p14="http://schemas.microsoft.com/office/powerpoint/2010/main" val="3769788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5594-8AA1-B145-5FA2-8545497D1F79}"/>
              </a:ext>
            </a:extLst>
          </p:cNvPr>
          <p:cNvSpPr>
            <a:spLocks noGrp="1"/>
          </p:cNvSpPr>
          <p:nvPr>
            <p:ph type="title"/>
          </p:nvPr>
        </p:nvSpPr>
        <p:spPr/>
        <p:txBody>
          <a:bodyPr/>
          <a:lstStyle/>
          <a:p>
            <a:r>
              <a:rPr lang="en-GB" altLang="en-US" dirty="0"/>
              <a:t>X-ray Unit Safety Features</a:t>
            </a:r>
            <a:endParaRPr lang="en-GB" dirty="0"/>
          </a:p>
        </p:txBody>
      </p:sp>
      <p:sp>
        <p:nvSpPr>
          <p:cNvPr id="3" name="Content Placeholder 2">
            <a:extLst>
              <a:ext uri="{FF2B5EF4-FFF2-40B4-BE49-F238E27FC236}">
                <a16:creationId xmlns:a16="http://schemas.microsoft.com/office/drawing/2014/main" id="{63B4D4DE-0031-4132-2F9C-6A1155A0E579}"/>
              </a:ext>
            </a:extLst>
          </p:cNvPr>
          <p:cNvSpPr>
            <a:spLocks noGrp="1"/>
          </p:cNvSpPr>
          <p:nvPr>
            <p:ph idx="1"/>
          </p:nvPr>
        </p:nvSpPr>
        <p:spPr/>
        <p:txBody>
          <a:bodyPr>
            <a:normAutofit fontScale="85000" lnSpcReduction="20000"/>
          </a:bodyPr>
          <a:lstStyle/>
          <a:p>
            <a:r>
              <a:rPr lang="en-GB" altLang="en-US" sz="2400" dirty="0"/>
              <a:t>The safety features of X-ray units will vary depending on the type of unit being employed (i.e. cabinet, closed beam, open-beam, XRF)</a:t>
            </a:r>
          </a:p>
          <a:p>
            <a:endParaRPr lang="en-GB" altLang="en-US" sz="2400" dirty="0"/>
          </a:p>
          <a:p>
            <a:r>
              <a:rPr lang="en-GB" altLang="en-US" sz="2400" dirty="0"/>
              <a:t>Open-beam units have the highest potential for dangerous exposures to occur because they allow the user to have access to the primary beam</a:t>
            </a:r>
          </a:p>
          <a:p>
            <a:endParaRPr lang="en-GB" altLang="en-US" sz="2400" dirty="0"/>
          </a:p>
          <a:p>
            <a:r>
              <a:rPr lang="en-GB" altLang="en-US" sz="2400" dirty="0"/>
              <a:t>Closed-beam and cabinet units are much safer to work with because they have safety features preventing the user from accessing the primary beam</a:t>
            </a:r>
          </a:p>
          <a:p>
            <a:endParaRPr lang="en-GB" dirty="0"/>
          </a:p>
        </p:txBody>
      </p:sp>
    </p:spTree>
    <p:extLst>
      <p:ext uri="{BB962C8B-B14F-4D97-AF65-F5344CB8AC3E}">
        <p14:creationId xmlns:p14="http://schemas.microsoft.com/office/powerpoint/2010/main" val="1149000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5594-8AA1-B145-5FA2-8545497D1F79}"/>
              </a:ext>
            </a:extLst>
          </p:cNvPr>
          <p:cNvSpPr>
            <a:spLocks noGrp="1"/>
          </p:cNvSpPr>
          <p:nvPr>
            <p:ph type="title"/>
          </p:nvPr>
        </p:nvSpPr>
        <p:spPr/>
        <p:txBody>
          <a:bodyPr/>
          <a:lstStyle/>
          <a:p>
            <a:r>
              <a:rPr lang="en-GB" altLang="en-US" dirty="0"/>
              <a:t>X-ray Unit Safety Features continued</a:t>
            </a:r>
            <a:endParaRPr lang="en-GB" dirty="0"/>
          </a:p>
        </p:txBody>
      </p:sp>
      <p:sp>
        <p:nvSpPr>
          <p:cNvPr id="3" name="Content Placeholder 2">
            <a:extLst>
              <a:ext uri="{FF2B5EF4-FFF2-40B4-BE49-F238E27FC236}">
                <a16:creationId xmlns:a16="http://schemas.microsoft.com/office/drawing/2014/main" id="{63B4D4DE-0031-4132-2F9C-6A1155A0E579}"/>
              </a:ext>
            </a:extLst>
          </p:cNvPr>
          <p:cNvSpPr>
            <a:spLocks noGrp="1"/>
          </p:cNvSpPr>
          <p:nvPr>
            <p:ph idx="1"/>
          </p:nvPr>
        </p:nvSpPr>
        <p:spPr/>
        <p:txBody>
          <a:bodyPr>
            <a:normAutofit fontScale="92500" lnSpcReduction="10000"/>
          </a:bodyPr>
          <a:lstStyle/>
          <a:p>
            <a:r>
              <a:rPr lang="en-GB" altLang="en-US" sz="2400" dirty="0"/>
              <a:t>All enclosed X-ray units include the necessary safety features needed to prevent access to the primary beam and keep the potential exposures to the user at safe levels</a:t>
            </a:r>
          </a:p>
          <a:p>
            <a:endParaRPr lang="en-GB" altLang="en-US" sz="2400" dirty="0"/>
          </a:p>
          <a:p>
            <a:r>
              <a:rPr lang="en-GB" altLang="en-US" sz="2400" dirty="0"/>
              <a:t>Portable XRF’s require adherence to special safety practices and procedures to avoid exposure to the primary beam</a:t>
            </a:r>
          </a:p>
          <a:p>
            <a:endParaRPr lang="en-GB" altLang="en-US" sz="2400" dirty="0"/>
          </a:p>
          <a:p>
            <a:r>
              <a:rPr lang="en-GB" altLang="en-US" sz="2400" dirty="0"/>
              <a:t>Familiarise yourself with your unit’s safety features prior to use</a:t>
            </a:r>
          </a:p>
          <a:p>
            <a:endParaRPr lang="en-GB" dirty="0"/>
          </a:p>
        </p:txBody>
      </p:sp>
    </p:spTree>
    <p:extLst>
      <p:ext uri="{BB962C8B-B14F-4D97-AF65-F5344CB8AC3E}">
        <p14:creationId xmlns:p14="http://schemas.microsoft.com/office/powerpoint/2010/main" val="3535301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B673-9D68-0EBF-B909-0619BB204F34}"/>
              </a:ext>
            </a:extLst>
          </p:cNvPr>
          <p:cNvSpPr>
            <a:spLocks noGrp="1"/>
          </p:cNvSpPr>
          <p:nvPr>
            <p:ph type="title"/>
          </p:nvPr>
        </p:nvSpPr>
        <p:spPr/>
        <p:txBody>
          <a:bodyPr/>
          <a:lstStyle/>
          <a:p>
            <a:r>
              <a:rPr lang="en-GB" altLang="en-US" dirty="0"/>
              <a:t>Safety Practices</a:t>
            </a:r>
            <a:endParaRPr lang="en-GB" dirty="0"/>
          </a:p>
        </p:txBody>
      </p:sp>
      <p:sp>
        <p:nvSpPr>
          <p:cNvPr id="3" name="Content Placeholder 2">
            <a:extLst>
              <a:ext uri="{FF2B5EF4-FFF2-40B4-BE49-F238E27FC236}">
                <a16:creationId xmlns:a16="http://schemas.microsoft.com/office/drawing/2014/main" id="{71B0F66E-3988-6625-EB74-6E8ADE7F348F}"/>
              </a:ext>
            </a:extLst>
          </p:cNvPr>
          <p:cNvSpPr>
            <a:spLocks noGrp="1"/>
          </p:cNvSpPr>
          <p:nvPr>
            <p:ph idx="1"/>
          </p:nvPr>
        </p:nvSpPr>
        <p:spPr/>
        <p:txBody>
          <a:bodyPr>
            <a:normAutofit fontScale="92500" lnSpcReduction="20000"/>
          </a:bodyPr>
          <a:lstStyle/>
          <a:p>
            <a:pPr>
              <a:defRPr/>
            </a:pPr>
            <a:r>
              <a:rPr lang="en-GB" sz="2400" b="1" dirty="0"/>
              <a:t>Never </a:t>
            </a:r>
            <a:r>
              <a:rPr lang="en-GB" sz="2400" dirty="0"/>
              <a:t>bypass a safety device such as interlocks and failsafe features, shutters, etc. without approval from the School / Service Radiation Protection Supervisor, as such devices are meant to protect you from serious harm and injury</a:t>
            </a:r>
          </a:p>
          <a:p>
            <a:pPr>
              <a:defRPr/>
            </a:pPr>
            <a:endParaRPr lang="en-GB" sz="2400" dirty="0"/>
          </a:p>
          <a:p>
            <a:pPr>
              <a:defRPr/>
            </a:pPr>
            <a:r>
              <a:rPr lang="en-GB" sz="2400" b="1" dirty="0"/>
              <a:t>Understand</a:t>
            </a:r>
            <a:r>
              <a:rPr lang="en-GB" sz="2400" dirty="0"/>
              <a:t> the risk assessment and controls measures relating to the x-ray unit you operate</a:t>
            </a:r>
          </a:p>
          <a:p>
            <a:pPr>
              <a:defRPr/>
            </a:pPr>
            <a:endParaRPr lang="en-GB" sz="2400" dirty="0"/>
          </a:p>
          <a:p>
            <a:pPr>
              <a:defRPr/>
            </a:pPr>
            <a:r>
              <a:rPr lang="en-GB" sz="2400" b="1" dirty="0">
                <a:solidFill>
                  <a:srgbClr val="000000"/>
                </a:solidFill>
              </a:rPr>
              <a:t>Learn</a:t>
            </a:r>
            <a:r>
              <a:rPr lang="en-GB" sz="2400" dirty="0">
                <a:solidFill>
                  <a:srgbClr val="000000"/>
                </a:solidFill>
              </a:rPr>
              <a:t> the Standard Operating Procedures for each X-ray unit you operate</a:t>
            </a:r>
          </a:p>
          <a:p>
            <a:endParaRPr lang="en-GB" dirty="0"/>
          </a:p>
        </p:txBody>
      </p:sp>
    </p:spTree>
    <p:extLst>
      <p:ext uri="{BB962C8B-B14F-4D97-AF65-F5344CB8AC3E}">
        <p14:creationId xmlns:p14="http://schemas.microsoft.com/office/powerpoint/2010/main" val="2605169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B673-9D68-0EBF-B909-0619BB204F34}"/>
              </a:ext>
            </a:extLst>
          </p:cNvPr>
          <p:cNvSpPr>
            <a:spLocks noGrp="1"/>
          </p:cNvSpPr>
          <p:nvPr>
            <p:ph type="title"/>
          </p:nvPr>
        </p:nvSpPr>
        <p:spPr/>
        <p:txBody>
          <a:bodyPr/>
          <a:lstStyle/>
          <a:p>
            <a:r>
              <a:rPr lang="en-GB" altLang="en-US" dirty="0"/>
              <a:t>Safety Practices continued</a:t>
            </a:r>
            <a:endParaRPr lang="en-GB" dirty="0"/>
          </a:p>
        </p:txBody>
      </p:sp>
      <p:sp>
        <p:nvSpPr>
          <p:cNvPr id="3" name="Content Placeholder 2">
            <a:extLst>
              <a:ext uri="{FF2B5EF4-FFF2-40B4-BE49-F238E27FC236}">
                <a16:creationId xmlns:a16="http://schemas.microsoft.com/office/drawing/2014/main" id="{71B0F66E-3988-6625-EB74-6E8ADE7F348F}"/>
              </a:ext>
            </a:extLst>
          </p:cNvPr>
          <p:cNvSpPr>
            <a:spLocks noGrp="1"/>
          </p:cNvSpPr>
          <p:nvPr>
            <p:ph idx="1"/>
          </p:nvPr>
        </p:nvSpPr>
        <p:spPr/>
        <p:txBody>
          <a:bodyPr>
            <a:normAutofit lnSpcReduction="10000"/>
          </a:bodyPr>
          <a:lstStyle/>
          <a:p>
            <a:pPr>
              <a:defRPr/>
            </a:pPr>
            <a:r>
              <a:rPr lang="en-GB" sz="2400" b="1" dirty="0"/>
              <a:t>Do not </a:t>
            </a:r>
            <a:r>
              <a:rPr lang="en-GB" sz="2400" dirty="0"/>
              <a:t>operate a unit in any manner other then specified in the Standard Operating Procedures</a:t>
            </a:r>
          </a:p>
          <a:p>
            <a:pPr>
              <a:defRPr/>
            </a:pPr>
            <a:endParaRPr lang="en-GB" sz="2400" dirty="0"/>
          </a:p>
          <a:p>
            <a:pPr>
              <a:defRPr/>
            </a:pPr>
            <a:r>
              <a:rPr lang="en-GB" sz="2400" b="1" dirty="0"/>
              <a:t>Do not </a:t>
            </a:r>
            <a:r>
              <a:rPr lang="en-GB" sz="2400" dirty="0"/>
              <a:t>allow anyone other than trained and certified personnel to operate the unit</a:t>
            </a:r>
          </a:p>
          <a:p>
            <a:pPr>
              <a:defRPr/>
            </a:pPr>
            <a:endParaRPr lang="en-GB" sz="2400" dirty="0"/>
          </a:p>
          <a:p>
            <a:pPr>
              <a:defRPr/>
            </a:pPr>
            <a:r>
              <a:rPr lang="en-GB" sz="2400" b="1" dirty="0"/>
              <a:t>Always</a:t>
            </a:r>
            <a:r>
              <a:rPr lang="en-GB" sz="2400" dirty="0"/>
              <a:t> follow the ALARP principles: </a:t>
            </a:r>
            <a:r>
              <a:rPr lang="en-GB" sz="2400" b="1" dirty="0"/>
              <a:t>Time, Distance, Shielding, Dosimetry</a:t>
            </a:r>
          </a:p>
          <a:p>
            <a:pPr>
              <a:defRPr/>
            </a:pPr>
            <a:endParaRPr lang="en-GB" sz="2400" dirty="0"/>
          </a:p>
          <a:p>
            <a:endParaRPr lang="en-GB" dirty="0"/>
          </a:p>
        </p:txBody>
      </p:sp>
    </p:spTree>
    <p:extLst>
      <p:ext uri="{BB962C8B-B14F-4D97-AF65-F5344CB8AC3E}">
        <p14:creationId xmlns:p14="http://schemas.microsoft.com/office/powerpoint/2010/main" val="388988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B673-9D68-0EBF-B909-0619BB204F34}"/>
              </a:ext>
            </a:extLst>
          </p:cNvPr>
          <p:cNvSpPr>
            <a:spLocks noGrp="1"/>
          </p:cNvSpPr>
          <p:nvPr>
            <p:ph type="title"/>
          </p:nvPr>
        </p:nvSpPr>
        <p:spPr/>
        <p:txBody>
          <a:bodyPr/>
          <a:lstStyle/>
          <a:p>
            <a:r>
              <a:rPr lang="en-GB" altLang="en-US" dirty="0"/>
              <a:t>Safety Practices continued</a:t>
            </a:r>
            <a:endParaRPr lang="en-GB" dirty="0"/>
          </a:p>
        </p:txBody>
      </p:sp>
      <p:sp>
        <p:nvSpPr>
          <p:cNvPr id="3" name="Content Placeholder 2">
            <a:extLst>
              <a:ext uri="{FF2B5EF4-FFF2-40B4-BE49-F238E27FC236}">
                <a16:creationId xmlns:a16="http://schemas.microsoft.com/office/drawing/2014/main" id="{71B0F66E-3988-6625-EB74-6E8ADE7F348F}"/>
              </a:ext>
            </a:extLst>
          </p:cNvPr>
          <p:cNvSpPr>
            <a:spLocks noGrp="1"/>
          </p:cNvSpPr>
          <p:nvPr>
            <p:ph idx="1"/>
          </p:nvPr>
        </p:nvSpPr>
        <p:spPr/>
        <p:txBody>
          <a:bodyPr>
            <a:normAutofit fontScale="92500" lnSpcReduction="20000"/>
          </a:bodyPr>
          <a:lstStyle/>
          <a:p>
            <a:pPr>
              <a:defRPr/>
            </a:pPr>
            <a:r>
              <a:rPr lang="en-GB" sz="2400" b="1" dirty="0"/>
              <a:t>Do not </a:t>
            </a:r>
            <a:r>
              <a:rPr lang="en-GB" sz="2400" dirty="0"/>
              <a:t>remove covers, shielding material or tube housing or perform modifications to shutters, collimators or beam stops without verifying the x-ray tube is off and will remain off until safe conditions have been restored. The main on / off switch, rather than interlocks, must be used for routine shutdown</a:t>
            </a:r>
          </a:p>
          <a:p>
            <a:pPr>
              <a:defRPr/>
            </a:pPr>
            <a:endParaRPr lang="en-GB" sz="2400" dirty="0"/>
          </a:p>
          <a:p>
            <a:pPr>
              <a:defRPr/>
            </a:pPr>
            <a:r>
              <a:rPr lang="en-GB" sz="2400" b="1" dirty="0"/>
              <a:t>Never </a:t>
            </a:r>
            <a:r>
              <a:rPr lang="en-GB" sz="2400" dirty="0"/>
              <a:t>place any part of your body in the primary beam</a:t>
            </a:r>
          </a:p>
          <a:p>
            <a:pPr>
              <a:defRPr/>
            </a:pPr>
            <a:endParaRPr lang="en-GB" sz="2400" dirty="0"/>
          </a:p>
          <a:p>
            <a:pPr>
              <a:defRPr/>
            </a:pPr>
            <a:r>
              <a:rPr lang="en-GB" sz="2400" b="1" dirty="0"/>
              <a:t>Never</a:t>
            </a:r>
            <a:r>
              <a:rPr lang="en-GB" sz="2400" dirty="0"/>
              <a:t> use hands to hold a sample e.g. sample analysis with a handheld XRF</a:t>
            </a:r>
          </a:p>
          <a:p>
            <a:pPr>
              <a:defRPr/>
            </a:pPr>
            <a:endParaRPr lang="en-GB" sz="2400" dirty="0"/>
          </a:p>
          <a:p>
            <a:endParaRPr lang="en-GB" dirty="0"/>
          </a:p>
        </p:txBody>
      </p:sp>
    </p:spTree>
    <p:extLst>
      <p:ext uri="{BB962C8B-B14F-4D97-AF65-F5344CB8AC3E}">
        <p14:creationId xmlns:p14="http://schemas.microsoft.com/office/powerpoint/2010/main" val="895853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B673-9D68-0EBF-B909-0619BB204F34}"/>
              </a:ext>
            </a:extLst>
          </p:cNvPr>
          <p:cNvSpPr>
            <a:spLocks noGrp="1"/>
          </p:cNvSpPr>
          <p:nvPr>
            <p:ph type="title"/>
          </p:nvPr>
        </p:nvSpPr>
        <p:spPr/>
        <p:txBody>
          <a:bodyPr/>
          <a:lstStyle/>
          <a:p>
            <a:r>
              <a:rPr lang="en-GB" altLang="en-US" dirty="0"/>
              <a:t>Safety Practices continued</a:t>
            </a:r>
            <a:endParaRPr lang="en-GB" dirty="0"/>
          </a:p>
        </p:txBody>
      </p:sp>
      <p:sp>
        <p:nvSpPr>
          <p:cNvPr id="3" name="Content Placeholder 2">
            <a:extLst>
              <a:ext uri="{FF2B5EF4-FFF2-40B4-BE49-F238E27FC236}">
                <a16:creationId xmlns:a16="http://schemas.microsoft.com/office/drawing/2014/main" id="{71B0F66E-3988-6625-EB74-6E8ADE7F348F}"/>
              </a:ext>
            </a:extLst>
          </p:cNvPr>
          <p:cNvSpPr>
            <a:spLocks noGrp="1"/>
          </p:cNvSpPr>
          <p:nvPr>
            <p:ph idx="1"/>
          </p:nvPr>
        </p:nvSpPr>
        <p:spPr/>
        <p:txBody>
          <a:bodyPr>
            <a:normAutofit fontScale="92500" lnSpcReduction="10000"/>
          </a:bodyPr>
          <a:lstStyle/>
          <a:p>
            <a:pPr>
              <a:defRPr/>
            </a:pPr>
            <a:r>
              <a:rPr lang="en-GB" sz="2400" b="1" dirty="0"/>
              <a:t>Do not </a:t>
            </a:r>
            <a:r>
              <a:rPr lang="en-GB" sz="2400" dirty="0"/>
              <a:t>attempt to operate if the X-ray unit is not mechanically intact and sound</a:t>
            </a:r>
          </a:p>
          <a:p>
            <a:pPr>
              <a:defRPr/>
            </a:pPr>
            <a:endParaRPr lang="en-GB" sz="2400" dirty="0"/>
          </a:p>
          <a:p>
            <a:pPr>
              <a:defRPr/>
            </a:pPr>
            <a:r>
              <a:rPr lang="en-GB" sz="2400" b="1" dirty="0"/>
              <a:t>Always</a:t>
            </a:r>
            <a:r>
              <a:rPr lang="en-GB" sz="2400" dirty="0"/>
              <a:t> control access to radiation producing equipment during use to avoid unintentional exposures</a:t>
            </a:r>
          </a:p>
          <a:p>
            <a:pPr>
              <a:defRPr/>
            </a:pPr>
            <a:endParaRPr lang="en-GB" sz="2400" dirty="0"/>
          </a:p>
          <a:p>
            <a:pPr>
              <a:defRPr/>
            </a:pPr>
            <a:r>
              <a:rPr lang="en-GB" sz="2400" b="1" dirty="0"/>
              <a:t>Always</a:t>
            </a:r>
            <a:r>
              <a:rPr lang="en-GB" sz="2400" dirty="0"/>
              <a:t> know the location and presence of the primary and diffracted / scattered X-ray beams</a:t>
            </a:r>
          </a:p>
          <a:p>
            <a:pPr>
              <a:defRPr/>
            </a:pPr>
            <a:endParaRPr lang="en-GB" sz="2400" dirty="0"/>
          </a:p>
          <a:p>
            <a:endParaRPr lang="en-GB" dirty="0"/>
          </a:p>
        </p:txBody>
      </p:sp>
    </p:spTree>
    <p:extLst>
      <p:ext uri="{BB962C8B-B14F-4D97-AF65-F5344CB8AC3E}">
        <p14:creationId xmlns:p14="http://schemas.microsoft.com/office/powerpoint/2010/main" val="2544980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7D50-5B12-CC64-5CD2-55D5A60AB620}"/>
              </a:ext>
            </a:extLst>
          </p:cNvPr>
          <p:cNvSpPr>
            <a:spLocks noGrp="1"/>
          </p:cNvSpPr>
          <p:nvPr>
            <p:ph type="title"/>
          </p:nvPr>
        </p:nvSpPr>
        <p:spPr/>
        <p:txBody>
          <a:bodyPr/>
          <a:lstStyle/>
          <a:p>
            <a:r>
              <a:rPr lang="en-GB" altLang="en-US" dirty="0"/>
              <a:t>X-ray Safety Film</a:t>
            </a:r>
            <a:endParaRPr lang="en-GB" dirty="0"/>
          </a:p>
        </p:txBody>
      </p:sp>
      <p:sp>
        <p:nvSpPr>
          <p:cNvPr id="5" name="Content Placeholder 4">
            <a:extLst>
              <a:ext uri="{FF2B5EF4-FFF2-40B4-BE49-F238E27FC236}">
                <a16:creationId xmlns:a16="http://schemas.microsoft.com/office/drawing/2014/main" id="{F92BC842-07CE-B024-65C7-52CFA03D701D}"/>
              </a:ext>
            </a:extLst>
          </p:cNvPr>
          <p:cNvSpPr>
            <a:spLocks noGrp="1"/>
          </p:cNvSpPr>
          <p:nvPr>
            <p:ph idx="1"/>
          </p:nvPr>
        </p:nvSpPr>
        <p:spPr/>
        <p:txBody>
          <a:bodyPr/>
          <a:lstStyle/>
          <a:p>
            <a:pPr>
              <a:defRPr/>
            </a:pPr>
            <a:r>
              <a:rPr lang="en-US" sz="2400" dirty="0"/>
              <a:t>It is recommended all users of X-ray generating equipment view the following safety film</a:t>
            </a:r>
          </a:p>
          <a:p>
            <a:pPr marL="0" indent="0">
              <a:buFontTx/>
              <a:buNone/>
              <a:defRPr/>
            </a:pPr>
            <a:endParaRPr lang="en-US" sz="2400" dirty="0"/>
          </a:p>
          <a:p>
            <a:pPr>
              <a:defRPr/>
            </a:pPr>
            <a:r>
              <a:rPr lang="en-US" sz="2400" dirty="0"/>
              <a:t>right click on the title below and select ‘open link’ to watch the film via YouTube</a:t>
            </a:r>
          </a:p>
          <a:p>
            <a:pPr marL="0" indent="0">
              <a:buNone/>
              <a:defRPr/>
            </a:pPr>
            <a:endParaRPr lang="en-US" sz="2400" dirty="0"/>
          </a:p>
          <a:p>
            <a:r>
              <a:rPr lang="en-US" dirty="0">
                <a:hlinkClick r:id="rId2"/>
              </a:rPr>
              <a:t>The Double Edged Sword Video</a:t>
            </a:r>
            <a:endParaRPr lang="en-GB" dirty="0"/>
          </a:p>
          <a:p>
            <a:endParaRPr lang="en-GB" dirty="0"/>
          </a:p>
        </p:txBody>
      </p:sp>
    </p:spTree>
    <p:extLst>
      <p:ext uri="{BB962C8B-B14F-4D97-AF65-F5344CB8AC3E}">
        <p14:creationId xmlns:p14="http://schemas.microsoft.com/office/powerpoint/2010/main" val="2745787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E0AF-6902-51B5-6996-EDD34CF9444F}"/>
              </a:ext>
            </a:extLst>
          </p:cNvPr>
          <p:cNvSpPr>
            <a:spLocks noGrp="1"/>
          </p:cNvSpPr>
          <p:nvPr>
            <p:ph type="title"/>
          </p:nvPr>
        </p:nvSpPr>
        <p:spPr/>
        <p:txBody>
          <a:bodyPr/>
          <a:lstStyle/>
          <a:p>
            <a:r>
              <a:rPr lang="en-GB" altLang="en-US" dirty="0"/>
              <a:t>University of Bristol Arrangements</a:t>
            </a:r>
            <a:endParaRPr lang="en-GB" dirty="0"/>
          </a:p>
        </p:txBody>
      </p:sp>
      <p:sp>
        <p:nvSpPr>
          <p:cNvPr id="3" name="Content Placeholder 2">
            <a:extLst>
              <a:ext uri="{FF2B5EF4-FFF2-40B4-BE49-F238E27FC236}">
                <a16:creationId xmlns:a16="http://schemas.microsoft.com/office/drawing/2014/main" id="{9AE543EF-8226-9CFA-99C7-2662B27D8ADD}"/>
              </a:ext>
            </a:extLst>
          </p:cNvPr>
          <p:cNvSpPr>
            <a:spLocks noGrp="1"/>
          </p:cNvSpPr>
          <p:nvPr>
            <p:ph idx="1"/>
          </p:nvPr>
        </p:nvSpPr>
        <p:spPr/>
        <p:txBody>
          <a:bodyPr>
            <a:normAutofit fontScale="92500" lnSpcReduction="10000"/>
          </a:bodyPr>
          <a:lstStyle/>
          <a:p>
            <a:r>
              <a:rPr lang="en-GB" sz="2400" dirty="0"/>
              <a:t>All users of sources of ionising radiation must register on the central University </a:t>
            </a:r>
            <a:r>
              <a:rPr lang="en-GB" sz="2400" dirty="0">
                <a:hlinkClick r:id="rId2"/>
              </a:rPr>
              <a:t>Radioactive Sources database</a:t>
            </a:r>
            <a:r>
              <a:rPr lang="en-GB" sz="2400" dirty="0"/>
              <a:t> and ensure their registration is reviewed every year</a:t>
            </a:r>
          </a:p>
          <a:p>
            <a:pPr>
              <a:defRPr/>
            </a:pPr>
            <a:r>
              <a:rPr lang="en-GB" sz="2400" dirty="0"/>
              <a:t>Risk assessments for use of x-ray generating equipment may be recorded on the central Radioactive Source Database, electronically, or paper copy, depending on the School / Service</a:t>
            </a:r>
          </a:p>
          <a:p>
            <a:pPr>
              <a:defRPr/>
            </a:pPr>
            <a:r>
              <a:rPr lang="en-GB" sz="2400" dirty="0"/>
              <a:t>All users must sign-off risk assessments to state that they have read and understood all control measures required for safe operation</a:t>
            </a:r>
          </a:p>
          <a:p>
            <a:endParaRPr lang="en-GB" sz="2400" dirty="0"/>
          </a:p>
          <a:p>
            <a:endParaRPr lang="en-GB" sz="2400" dirty="0"/>
          </a:p>
        </p:txBody>
      </p:sp>
    </p:spTree>
    <p:extLst>
      <p:ext uri="{BB962C8B-B14F-4D97-AF65-F5344CB8AC3E}">
        <p14:creationId xmlns:p14="http://schemas.microsoft.com/office/powerpoint/2010/main" val="3529839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2527-38EF-7FD0-6266-13F66DF02B0B}"/>
              </a:ext>
            </a:extLst>
          </p:cNvPr>
          <p:cNvSpPr>
            <a:spLocks noGrp="1"/>
          </p:cNvSpPr>
          <p:nvPr>
            <p:ph type="title"/>
          </p:nvPr>
        </p:nvSpPr>
        <p:spPr/>
        <p:txBody>
          <a:bodyPr/>
          <a:lstStyle/>
          <a:p>
            <a:r>
              <a:rPr lang="en-GB" altLang="en-US" dirty="0"/>
              <a:t>Accidents / Incidents</a:t>
            </a:r>
            <a:endParaRPr lang="en-GB" dirty="0"/>
          </a:p>
        </p:txBody>
      </p:sp>
      <p:sp>
        <p:nvSpPr>
          <p:cNvPr id="3" name="Content Placeholder 2">
            <a:extLst>
              <a:ext uri="{FF2B5EF4-FFF2-40B4-BE49-F238E27FC236}">
                <a16:creationId xmlns:a16="http://schemas.microsoft.com/office/drawing/2014/main" id="{4A05A8A4-987A-B42A-77F8-295648F9BB2C}"/>
              </a:ext>
            </a:extLst>
          </p:cNvPr>
          <p:cNvSpPr>
            <a:spLocks noGrp="1"/>
          </p:cNvSpPr>
          <p:nvPr>
            <p:ph idx="1"/>
          </p:nvPr>
        </p:nvSpPr>
        <p:spPr/>
        <p:txBody>
          <a:bodyPr>
            <a:normAutofit lnSpcReduction="10000"/>
          </a:bodyPr>
          <a:lstStyle/>
          <a:p>
            <a:pPr>
              <a:lnSpc>
                <a:spcPct val="80000"/>
              </a:lnSpc>
            </a:pPr>
            <a:r>
              <a:rPr lang="en-US" altLang="en-US" sz="2000" b="1" dirty="0"/>
              <a:t>Report from an x-ray radiation incident in France: </a:t>
            </a:r>
            <a:r>
              <a:rPr lang="en-US" altLang="en-US" sz="2000" dirty="0"/>
              <a:t>Accidental exposure of researchers’ hands to an X-­ray crystallography beam</a:t>
            </a:r>
          </a:p>
          <a:p>
            <a:pPr eaLnBrk="1" hangingPunct="1">
              <a:lnSpc>
                <a:spcPct val="80000"/>
              </a:lnSpc>
              <a:buFontTx/>
              <a:buNone/>
            </a:pPr>
            <a:endParaRPr lang="en-US" altLang="en-US" sz="2000" b="1" dirty="0"/>
          </a:p>
          <a:p>
            <a:pPr eaLnBrk="1" hangingPunct="1">
              <a:lnSpc>
                <a:spcPct val="80000"/>
              </a:lnSpc>
              <a:buFontTx/>
              <a:buNone/>
            </a:pPr>
            <a:r>
              <a:rPr lang="en-US" altLang="en-US" sz="2000" b="1" dirty="0"/>
              <a:t>Incident</a:t>
            </a:r>
          </a:p>
          <a:p>
            <a:pPr eaLnBrk="1" hangingPunct="1">
              <a:lnSpc>
                <a:spcPct val="80000"/>
              </a:lnSpc>
              <a:buFontTx/>
              <a:buNone/>
            </a:pPr>
            <a:endParaRPr lang="en-US" altLang="en-US" sz="2000" b="1" dirty="0"/>
          </a:p>
          <a:p>
            <a:pPr eaLnBrk="1" hangingPunct="1">
              <a:lnSpc>
                <a:spcPct val="80000"/>
              </a:lnSpc>
            </a:pPr>
            <a:r>
              <a:rPr lang="en-US" altLang="en-US" sz="2000" dirty="0"/>
              <a:t>During a crystallography analysis, two people handled the sample when the X-ray diffraction device was on</a:t>
            </a:r>
          </a:p>
          <a:p>
            <a:pPr eaLnBrk="1" hangingPunct="1">
              <a:lnSpc>
                <a:spcPct val="80000"/>
              </a:lnSpc>
            </a:pPr>
            <a:endParaRPr lang="en-US" altLang="en-US" sz="2000" dirty="0"/>
          </a:p>
          <a:p>
            <a:pPr eaLnBrk="1" hangingPunct="1">
              <a:lnSpc>
                <a:spcPct val="80000"/>
              </a:lnSpc>
            </a:pPr>
            <a:r>
              <a:rPr lang="en-US" altLang="en-US" sz="2000" dirty="0"/>
              <a:t>The collimator and beam stop, which was normally used to provide protection, had been removed</a:t>
            </a:r>
          </a:p>
          <a:p>
            <a:pPr>
              <a:lnSpc>
                <a:spcPct val="80000"/>
              </a:lnSpc>
            </a:pPr>
            <a:endParaRPr lang="en-US" altLang="en-US" sz="2000" dirty="0"/>
          </a:p>
          <a:p>
            <a:endParaRPr lang="en-GB" dirty="0"/>
          </a:p>
        </p:txBody>
      </p:sp>
    </p:spTree>
    <p:extLst>
      <p:ext uri="{BB962C8B-B14F-4D97-AF65-F5344CB8AC3E}">
        <p14:creationId xmlns:p14="http://schemas.microsoft.com/office/powerpoint/2010/main" val="400350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7083-D360-5E1B-6834-72666133E7F6}"/>
              </a:ext>
            </a:extLst>
          </p:cNvPr>
          <p:cNvSpPr>
            <a:spLocks noGrp="1"/>
          </p:cNvSpPr>
          <p:nvPr>
            <p:ph type="title"/>
          </p:nvPr>
        </p:nvSpPr>
        <p:spPr/>
        <p:txBody>
          <a:bodyPr/>
          <a:lstStyle/>
          <a:p>
            <a:r>
              <a:rPr lang="en-GB" altLang="en-US" dirty="0"/>
              <a:t>ICRP 60 (Published 1990)</a:t>
            </a:r>
            <a:endParaRPr lang="en-GB" dirty="0"/>
          </a:p>
        </p:txBody>
      </p:sp>
      <p:sp>
        <p:nvSpPr>
          <p:cNvPr id="3" name="Content Placeholder 2">
            <a:extLst>
              <a:ext uri="{FF2B5EF4-FFF2-40B4-BE49-F238E27FC236}">
                <a16:creationId xmlns:a16="http://schemas.microsoft.com/office/drawing/2014/main" id="{DD5002B7-560C-9FD0-6DE9-57DD138F4AE8}"/>
              </a:ext>
            </a:extLst>
          </p:cNvPr>
          <p:cNvSpPr>
            <a:spLocks noGrp="1"/>
          </p:cNvSpPr>
          <p:nvPr>
            <p:ph idx="1"/>
          </p:nvPr>
        </p:nvSpPr>
        <p:spPr/>
        <p:txBody>
          <a:bodyPr/>
          <a:lstStyle/>
          <a:p>
            <a:pPr marL="0" indent="0">
              <a:buNone/>
            </a:pPr>
            <a:r>
              <a:rPr lang="en-GB" dirty="0"/>
              <a:t>3 principles</a:t>
            </a:r>
          </a:p>
          <a:p>
            <a:pPr marL="457200" indent="-457200">
              <a:buFont typeface="+mj-lt"/>
              <a:buAutoNum type="arabicPeriod"/>
            </a:pPr>
            <a:r>
              <a:rPr lang="en-GB" dirty="0"/>
              <a:t>Justification – there should be a net benefit</a:t>
            </a:r>
          </a:p>
          <a:p>
            <a:pPr marL="457200" indent="-457200">
              <a:buFont typeface="+mj-lt"/>
              <a:buAutoNum type="arabicPeriod"/>
            </a:pPr>
            <a:r>
              <a:rPr lang="en-GB" dirty="0"/>
              <a:t>Optimisation – restriction of exposure by As Low As is Reasonably Practicable (ALARP) principles </a:t>
            </a:r>
          </a:p>
          <a:p>
            <a:pPr marL="457200" indent="-457200">
              <a:buFont typeface="+mj-lt"/>
              <a:buAutoNum type="arabicPeriod"/>
            </a:pPr>
            <a:r>
              <a:rPr lang="en-GB" dirty="0"/>
              <a:t>Limitation – set dose limits should not be exceeded</a:t>
            </a:r>
          </a:p>
        </p:txBody>
      </p:sp>
    </p:spTree>
    <p:extLst>
      <p:ext uri="{BB962C8B-B14F-4D97-AF65-F5344CB8AC3E}">
        <p14:creationId xmlns:p14="http://schemas.microsoft.com/office/powerpoint/2010/main" val="2054474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2527-38EF-7FD0-6266-13F66DF02B0B}"/>
              </a:ext>
            </a:extLst>
          </p:cNvPr>
          <p:cNvSpPr>
            <a:spLocks noGrp="1"/>
          </p:cNvSpPr>
          <p:nvPr>
            <p:ph type="title"/>
          </p:nvPr>
        </p:nvSpPr>
        <p:spPr/>
        <p:txBody>
          <a:bodyPr/>
          <a:lstStyle/>
          <a:p>
            <a:r>
              <a:rPr lang="en-GB" altLang="en-US" dirty="0"/>
              <a:t>Accidents / Incidents continued</a:t>
            </a:r>
            <a:endParaRPr lang="en-GB" dirty="0"/>
          </a:p>
        </p:txBody>
      </p:sp>
      <p:sp>
        <p:nvSpPr>
          <p:cNvPr id="3" name="Content Placeholder 2">
            <a:extLst>
              <a:ext uri="{FF2B5EF4-FFF2-40B4-BE49-F238E27FC236}">
                <a16:creationId xmlns:a16="http://schemas.microsoft.com/office/drawing/2014/main" id="{4A05A8A4-987A-B42A-77F8-295648F9BB2C}"/>
              </a:ext>
            </a:extLst>
          </p:cNvPr>
          <p:cNvSpPr>
            <a:spLocks noGrp="1"/>
          </p:cNvSpPr>
          <p:nvPr>
            <p:ph idx="1"/>
          </p:nvPr>
        </p:nvSpPr>
        <p:spPr/>
        <p:txBody>
          <a:bodyPr>
            <a:normAutofit/>
          </a:bodyPr>
          <a:lstStyle/>
          <a:p>
            <a:pPr eaLnBrk="1" hangingPunct="1">
              <a:lnSpc>
                <a:spcPct val="80000"/>
              </a:lnSpc>
              <a:defRPr/>
            </a:pPr>
            <a:r>
              <a:rPr lang="en-US" sz="2000" dirty="0">
                <a:latin typeface="+mn-lt"/>
              </a:rPr>
              <a:t>The two people did not </a:t>
            </a:r>
            <a:r>
              <a:rPr lang="en-US" sz="2000" dirty="0" err="1">
                <a:latin typeface="+mn-lt"/>
              </a:rPr>
              <a:t>realise</a:t>
            </a:r>
            <a:r>
              <a:rPr lang="en-US" sz="2000" dirty="0">
                <a:latin typeface="+mn-lt"/>
              </a:rPr>
              <a:t> that the device was on</a:t>
            </a:r>
          </a:p>
          <a:p>
            <a:pPr eaLnBrk="1" hangingPunct="1">
              <a:lnSpc>
                <a:spcPct val="80000"/>
              </a:lnSpc>
              <a:defRPr/>
            </a:pPr>
            <a:endParaRPr lang="en-US" sz="2000" dirty="0">
              <a:latin typeface="+mn-lt"/>
            </a:endParaRPr>
          </a:p>
          <a:p>
            <a:pPr eaLnBrk="1" hangingPunct="1">
              <a:lnSpc>
                <a:spcPct val="80000"/>
              </a:lnSpc>
              <a:defRPr/>
            </a:pPr>
            <a:r>
              <a:rPr lang="en-US" sz="2000" dirty="0">
                <a:latin typeface="+mn-lt"/>
              </a:rPr>
              <a:t>The exposure time was estimated at 40 seconds and the distance between the X-ray source and the persons was approximately 40 cm</a:t>
            </a:r>
          </a:p>
          <a:p>
            <a:pPr eaLnBrk="1" hangingPunct="1">
              <a:lnSpc>
                <a:spcPct val="80000"/>
              </a:lnSpc>
              <a:defRPr/>
            </a:pPr>
            <a:endParaRPr lang="en-US" sz="2000" dirty="0">
              <a:latin typeface="+mn-lt"/>
            </a:endParaRPr>
          </a:p>
          <a:p>
            <a:pPr eaLnBrk="1" hangingPunct="1">
              <a:lnSpc>
                <a:spcPct val="80000"/>
              </a:lnSpc>
              <a:defRPr/>
            </a:pPr>
            <a:r>
              <a:rPr lang="en-US" sz="2000" dirty="0">
                <a:latin typeface="+mn-lt"/>
              </a:rPr>
              <a:t>It is estimated that the hands crossed the X-ray beam on several occasions</a:t>
            </a:r>
          </a:p>
          <a:p>
            <a:pPr>
              <a:lnSpc>
                <a:spcPct val="80000"/>
              </a:lnSpc>
            </a:pPr>
            <a:endParaRPr lang="en-US" altLang="en-US" sz="2000" dirty="0"/>
          </a:p>
          <a:p>
            <a:endParaRPr lang="en-GB" dirty="0"/>
          </a:p>
        </p:txBody>
      </p:sp>
    </p:spTree>
    <p:extLst>
      <p:ext uri="{BB962C8B-B14F-4D97-AF65-F5344CB8AC3E}">
        <p14:creationId xmlns:p14="http://schemas.microsoft.com/office/powerpoint/2010/main" val="2278894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F55A-7740-DB32-3905-4660DBCD156B}"/>
              </a:ext>
            </a:extLst>
          </p:cNvPr>
          <p:cNvSpPr>
            <a:spLocks noGrp="1"/>
          </p:cNvSpPr>
          <p:nvPr>
            <p:ph type="title"/>
          </p:nvPr>
        </p:nvSpPr>
        <p:spPr/>
        <p:txBody>
          <a:bodyPr/>
          <a:lstStyle/>
          <a:p>
            <a:r>
              <a:rPr lang="en-US" altLang="en-US" sz="3200" dirty="0"/>
              <a:t>Radiological Consequences</a:t>
            </a:r>
            <a:endParaRPr lang="en-GB" dirty="0"/>
          </a:p>
        </p:txBody>
      </p:sp>
      <p:sp>
        <p:nvSpPr>
          <p:cNvPr id="3" name="Content Placeholder 2">
            <a:extLst>
              <a:ext uri="{FF2B5EF4-FFF2-40B4-BE49-F238E27FC236}">
                <a16:creationId xmlns:a16="http://schemas.microsoft.com/office/drawing/2014/main" id="{07E3549A-6DD8-856B-3FC2-AB6D53E674F6}"/>
              </a:ext>
            </a:extLst>
          </p:cNvPr>
          <p:cNvSpPr>
            <a:spLocks noGrp="1"/>
          </p:cNvSpPr>
          <p:nvPr>
            <p:ph idx="1"/>
          </p:nvPr>
        </p:nvSpPr>
        <p:spPr/>
        <p:txBody>
          <a:bodyPr/>
          <a:lstStyle/>
          <a:p>
            <a:r>
              <a:rPr lang="en-US" altLang="en-US" sz="2000" dirty="0"/>
              <a:t>The handlers were not wearing personal dosimeters.</a:t>
            </a:r>
          </a:p>
          <a:p>
            <a:r>
              <a:rPr lang="en-US" altLang="en-US" sz="2000" dirty="0"/>
              <a:t>A reconstruction of the incident with two film badges revealed :</a:t>
            </a:r>
          </a:p>
          <a:p>
            <a:pPr lvl="1"/>
            <a:r>
              <a:rPr lang="en-US" altLang="en-US" sz="2000" dirty="0"/>
              <a:t>an equivalent dose of 480 mSv to the hands - approximately equal to the annual limit for workers - 500 mSv/year</a:t>
            </a:r>
          </a:p>
          <a:p>
            <a:pPr lvl="1"/>
            <a:r>
              <a:rPr lang="en-US" altLang="en-US" sz="2000" dirty="0"/>
              <a:t>an effective dose of less than 0.1 mSv at the chest</a:t>
            </a:r>
          </a:p>
          <a:p>
            <a:endParaRPr lang="en-GB" dirty="0"/>
          </a:p>
        </p:txBody>
      </p:sp>
    </p:spTree>
    <p:extLst>
      <p:ext uri="{BB962C8B-B14F-4D97-AF65-F5344CB8AC3E}">
        <p14:creationId xmlns:p14="http://schemas.microsoft.com/office/powerpoint/2010/main" val="4171853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60B7-0E5E-F8DC-FE7E-D9C0B0355533}"/>
              </a:ext>
            </a:extLst>
          </p:cNvPr>
          <p:cNvSpPr>
            <a:spLocks noGrp="1"/>
          </p:cNvSpPr>
          <p:nvPr>
            <p:ph type="title"/>
          </p:nvPr>
        </p:nvSpPr>
        <p:spPr/>
        <p:txBody>
          <a:bodyPr/>
          <a:lstStyle/>
          <a:p>
            <a:r>
              <a:rPr lang="en-GB" dirty="0"/>
              <a:t>Lessons learned and recommendations </a:t>
            </a:r>
          </a:p>
        </p:txBody>
      </p:sp>
      <p:sp>
        <p:nvSpPr>
          <p:cNvPr id="3" name="Content Placeholder 2">
            <a:extLst>
              <a:ext uri="{FF2B5EF4-FFF2-40B4-BE49-F238E27FC236}">
                <a16:creationId xmlns:a16="http://schemas.microsoft.com/office/drawing/2014/main" id="{9D42267E-D22D-A92E-703B-BA9472007DF5}"/>
              </a:ext>
            </a:extLst>
          </p:cNvPr>
          <p:cNvSpPr>
            <a:spLocks noGrp="1"/>
          </p:cNvSpPr>
          <p:nvPr>
            <p:ph idx="1"/>
          </p:nvPr>
        </p:nvSpPr>
        <p:spPr/>
        <p:txBody>
          <a:bodyPr/>
          <a:lstStyle/>
          <a:p>
            <a:pPr eaLnBrk="1" hangingPunct="1">
              <a:lnSpc>
                <a:spcPct val="80000"/>
              </a:lnSpc>
            </a:pPr>
            <a:r>
              <a:rPr lang="en-US" altLang="en-US" sz="2000" dirty="0"/>
              <a:t>On this kind of equipment, the dose rate in the main beam can be extremely high, and can give rise to very high </a:t>
            </a:r>
            <a:r>
              <a:rPr lang="en-US" altLang="en-US" sz="2000" dirty="0" err="1"/>
              <a:t>localised</a:t>
            </a:r>
            <a:r>
              <a:rPr lang="en-US" altLang="en-US" sz="2000" dirty="0"/>
              <a:t> exposures of the hands from handling the sample while the equipment is turned on</a:t>
            </a:r>
          </a:p>
          <a:p>
            <a:pPr eaLnBrk="1" hangingPunct="1">
              <a:lnSpc>
                <a:spcPct val="80000"/>
              </a:lnSpc>
            </a:pPr>
            <a:endParaRPr lang="en-US" altLang="en-US" sz="2000" dirty="0"/>
          </a:p>
          <a:p>
            <a:pPr eaLnBrk="1" hangingPunct="1">
              <a:lnSpc>
                <a:spcPct val="80000"/>
              </a:lnSpc>
            </a:pPr>
            <a:r>
              <a:rPr lang="en-US" altLang="en-US" sz="2000" dirty="0"/>
              <a:t>For this reason, it is expected that units will be fitted with a robust safety and warning system to physically prevent access to the beam.  The removal of any component of this system should cause the X-ray beam to be terminated/shielded</a:t>
            </a:r>
          </a:p>
          <a:p>
            <a:endParaRPr lang="en-GB" dirty="0"/>
          </a:p>
        </p:txBody>
      </p:sp>
    </p:spTree>
    <p:extLst>
      <p:ext uri="{BB962C8B-B14F-4D97-AF65-F5344CB8AC3E}">
        <p14:creationId xmlns:p14="http://schemas.microsoft.com/office/powerpoint/2010/main" val="861889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60B7-0E5E-F8DC-FE7E-D9C0B0355533}"/>
              </a:ext>
            </a:extLst>
          </p:cNvPr>
          <p:cNvSpPr>
            <a:spLocks noGrp="1"/>
          </p:cNvSpPr>
          <p:nvPr>
            <p:ph type="title"/>
          </p:nvPr>
        </p:nvSpPr>
        <p:spPr/>
        <p:txBody>
          <a:bodyPr/>
          <a:lstStyle/>
          <a:p>
            <a:r>
              <a:rPr lang="en-GB" dirty="0"/>
              <a:t>Lessons learned and recommendations  continued</a:t>
            </a:r>
          </a:p>
        </p:txBody>
      </p:sp>
      <p:sp>
        <p:nvSpPr>
          <p:cNvPr id="3" name="Content Placeholder 2">
            <a:extLst>
              <a:ext uri="{FF2B5EF4-FFF2-40B4-BE49-F238E27FC236}">
                <a16:creationId xmlns:a16="http://schemas.microsoft.com/office/drawing/2014/main" id="{9D42267E-D22D-A92E-703B-BA9472007DF5}"/>
              </a:ext>
            </a:extLst>
          </p:cNvPr>
          <p:cNvSpPr>
            <a:spLocks noGrp="1"/>
          </p:cNvSpPr>
          <p:nvPr>
            <p:ph idx="1"/>
          </p:nvPr>
        </p:nvSpPr>
        <p:spPr/>
        <p:txBody>
          <a:bodyPr/>
          <a:lstStyle/>
          <a:p>
            <a:pPr eaLnBrk="1" hangingPunct="1">
              <a:lnSpc>
                <a:spcPct val="80000"/>
              </a:lnSpc>
            </a:pPr>
            <a:r>
              <a:rPr lang="en-US" altLang="en-US" sz="2000" dirty="0">
                <a:solidFill>
                  <a:srgbClr val="000000"/>
                </a:solidFill>
              </a:rPr>
              <a:t>During certain maintenance operations, it may be necessary to override certain safety systems, thus allowing potential access to the beam   </a:t>
            </a:r>
          </a:p>
          <a:p>
            <a:pPr eaLnBrk="1" hangingPunct="1">
              <a:lnSpc>
                <a:spcPct val="80000"/>
              </a:lnSpc>
            </a:pPr>
            <a:endParaRPr lang="en-US" altLang="en-US" sz="2000" dirty="0">
              <a:solidFill>
                <a:srgbClr val="000000"/>
              </a:solidFill>
            </a:endParaRPr>
          </a:p>
          <a:p>
            <a:pPr eaLnBrk="1" hangingPunct="1">
              <a:lnSpc>
                <a:spcPct val="80000"/>
              </a:lnSpc>
            </a:pPr>
            <a:r>
              <a:rPr lang="en-US" altLang="en-US" sz="2000" dirty="0">
                <a:solidFill>
                  <a:srgbClr val="000000"/>
                </a:solidFill>
              </a:rPr>
              <a:t>In such cases, personal dosimetry especially for the hands/fingers is recommended  </a:t>
            </a:r>
          </a:p>
          <a:p>
            <a:pPr eaLnBrk="1" hangingPunct="1">
              <a:lnSpc>
                <a:spcPct val="80000"/>
              </a:lnSpc>
            </a:pPr>
            <a:endParaRPr lang="en-US" altLang="en-US" sz="2000" dirty="0">
              <a:solidFill>
                <a:srgbClr val="000000"/>
              </a:solidFill>
            </a:endParaRPr>
          </a:p>
          <a:p>
            <a:pPr eaLnBrk="1" hangingPunct="1">
              <a:lnSpc>
                <a:spcPct val="80000"/>
              </a:lnSpc>
            </a:pPr>
            <a:r>
              <a:rPr lang="en-US" altLang="en-US" sz="2000" dirty="0">
                <a:solidFill>
                  <a:srgbClr val="000000"/>
                </a:solidFill>
              </a:rPr>
              <a:t>Dosemeters may not be exposed to very narrow beams, and a radiation monitor should always be used to confirm the radiological conditions</a:t>
            </a:r>
          </a:p>
          <a:p>
            <a:endParaRPr lang="en-GB" dirty="0"/>
          </a:p>
        </p:txBody>
      </p:sp>
    </p:spTree>
    <p:extLst>
      <p:ext uri="{BB962C8B-B14F-4D97-AF65-F5344CB8AC3E}">
        <p14:creationId xmlns:p14="http://schemas.microsoft.com/office/powerpoint/2010/main" val="2328555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046A-F223-40BA-2EE1-6A79C2EC357B}"/>
              </a:ext>
            </a:extLst>
          </p:cNvPr>
          <p:cNvSpPr>
            <a:spLocks noGrp="1"/>
          </p:cNvSpPr>
          <p:nvPr>
            <p:ph type="title"/>
          </p:nvPr>
        </p:nvSpPr>
        <p:spPr/>
        <p:txBody>
          <a:bodyPr/>
          <a:lstStyle/>
          <a:p>
            <a:r>
              <a:rPr lang="en-GB" altLang="en-US" sz="3200" dirty="0"/>
              <a:t>Local X-ray Equipment and School Arrangements</a:t>
            </a:r>
            <a:endParaRPr lang="en-GB" dirty="0"/>
          </a:p>
        </p:txBody>
      </p:sp>
      <p:sp>
        <p:nvSpPr>
          <p:cNvPr id="3" name="Content Placeholder 2">
            <a:extLst>
              <a:ext uri="{FF2B5EF4-FFF2-40B4-BE49-F238E27FC236}">
                <a16:creationId xmlns:a16="http://schemas.microsoft.com/office/drawing/2014/main" id="{172F4974-5E6A-ED6C-A44D-4D1D017D0974}"/>
              </a:ext>
            </a:extLst>
          </p:cNvPr>
          <p:cNvSpPr>
            <a:spLocks noGrp="1"/>
          </p:cNvSpPr>
          <p:nvPr>
            <p:ph idx="1"/>
          </p:nvPr>
        </p:nvSpPr>
        <p:spPr/>
        <p:txBody>
          <a:bodyPr/>
          <a:lstStyle/>
          <a:p>
            <a:pPr eaLnBrk="1" hangingPunct="1">
              <a:defRPr/>
            </a:pPr>
            <a:r>
              <a:rPr lang="en-GB" sz="2000" dirty="0"/>
              <a:t>School / Service RPS to add notes detailing:</a:t>
            </a:r>
          </a:p>
          <a:p>
            <a:pPr lvl="1">
              <a:defRPr/>
            </a:pPr>
            <a:r>
              <a:rPr lang="en-GB" sz="2000" dirty="0"/>
              <a:t>X-ray generating equipment in use, location, access arrangements, warning signs etc.</a:t>
            </a:r>
          </a:p>
          <a:p>
            <a:pPr lvl="1">
              <a:defRPr/>
            </a:pPr>
            <a:r>
              <a:rPr lang="en-GB" sz="2000" dirty="0"/>
              <a:t>induction and local training requirements including sign-off (e.g., form RP16 – local training record)</a:t>
            </a:r>
          </a:p>
          <a:p>
            <a:pPr lvl="1">
              <a:defRPr/>
            </a:pPr>
            <a:r>
              <a:rPr lang="en-GB" sz="2000" dirty="0"/>
              <a:t>Risk assessment and Safe System of Work</a:t>
            </a:r>
          </a:p>
          <a:p>
            <a:pPr lvl="1">
              <a:defRPr/>
            </a:pPr>
            <a:r>
              <a:rPr lang="en-GB" sz="2000" dirty="0"/>
              <a:t>Recorded equipment safety checks, use log etc.</a:t>
            </a:r>
          </a:p>
          <a:p>
            <a:endParaRPr lang="en-GB" dirty="0"/>
          </a:p>
        </p:txBody>
      </p:sp>
    </p:spTree>
    <p:extLst>
      <p:ext uri="{BB962C8B-B14F-4D97-AF65-F5344CB8AC3E}">
        <p14:creationId xmlns:p14="http://schemas.microsoft.com/office/powerpoint/2010/main" val="1661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A8185-1998-7272-9119-2C41FE7C1EC1}"/>
              </a:ext>
            </a:extLst>
          </p:cNvPr>
          <p:cNvSpPr>
            <a:spLocks noGrp="1"/>
          </p:cNvSpPr>
          <p:nvPr>
            <p:ph type="title"/>
          </p:nvPr>
        </p:nvSpPr>
        <p:spPr/>
        <p:txBody>
          <a:bodyPr/>
          <a:lstStyle/>
          <a:p>
            <a:r>
              <a:rPr lang="en-GB" altLang="en-US" dirty="0"/>
              <a:t>Development of UK Legislation</a:t>
            </a:r>
            <a:endParaRPr lang="en-GB" dirty="0"/>
          </a:p>
        </p:txBody>
      </p:sp>
      <p:sp>
        <p:nvSpPr>
          <p:cNvPr id="3" name="Content Placeholder 2">
            <a:extLst>
              <a:ext uri="{FF2B5EF4-FFF2-40B4-BE49-F238E27FC236}">
                <a16:creationId xmlns:a16="http://schemas.microsoft.com/office/drawing/2014/main" id="{9E7B0EF6-2721-4881-BC66-98063A8B705B}"/>
              </a:ext>
            </a:extLst>
          </p:cNvPr>
          <p:cNvSpPr>
            <a:spLocks noGrp="1"/>
          </p:cNvSpPr>
          <p:nvPr>
            <p:ph idx="1"/>
          </p:nvPr>
        </p:nvSpPr>
        <p:spPr/>
        <p:txBody>
          <a:bodyPr>
            <a:noAutofit/>
          </a:bodyPr>
          <a:lstStyle/>
          <a:p>
            <a:pPr eaLnBrk="1" hangingPunct="1">
              <a:spcBef>
                <a:spcPct val="0"/>
              </a:spcBef>
              <a:buClrTx/>
            </a:pPr>
            <a:r>
              <a:rPr lang="en-GB" altLang="en-US" sz="2300" dirty="0"/>
              <a:t>ICRP Principles</a:t>
            </a:r>
          </a:p>
          <a:p>
            <a:pPr>
              <a:spcBef>
                <a:spcPct val="0"/>
              </a:spcBef>
            </a:pPr>
            <a:r>
              <a:rPr lang="en-GB" altLang="en-US" sz="2400" dirty="0">
                <a:latin typeface="Arial" panose="020B0604020202020204" pitchFamily="34" charset="0"/>
              </a:rPr>
              <a:t>European Atomic Energy Committee</a:t>
            </a:r>
            <a:r>
              <a:rPr lang="en-US" altLang="en-US" sz="2400" dirty="0"/>
              <a:t> (</a:t>
            </a:r>
            <a:r>
              <a:rPr lang="en-GB" altLang="en-US" sz="2300" dirty="0"/>
              <a:t>EURATOM) Directives</a:t>
            </a:r>
          </a:p>
          <a:p>
            <a:pPr eaLnBrk="1" hangingPunct="1">
              <a:spcBef>
                <a:spcPct val="0"/>
              </a:spcBef>
              <a:buClrTx/>
            </a:pPr>
            <a:r>
              <a:rPr lang="en-GB" altLang="en-US" sz="2300" dirty="0"/>
              <a:t>Health and Safety at Work etc Act 1974</a:t>
            </a:r>
          </a:p>
          <a:p>
            <a:pPr eaLnBrk="1" hangingPunct="1">
              <a:spcBef>
                <a:spcPct val="0"/>
              </a:spcBef>
              <a:buClrTx/>
            </a:pPr>
            <a:r>
              <a:rPr lang="en-GB" altLang="en-US" sz="2300" dirty="0"/>
              <a:t>Ionising Radiations Regulations 2017</a:t>
            </a:r>
          </a:p>
          <a:p>
            <a:pPr eaLnBrk="1" hangingPunct="1">
              <a:spcBef>
                <a:spcPct val="0"/>
              </a:spcBef>
              <a:buClrTx/>
            </a:pPr>
            <a:r>
              <a:rPr lang="en-GB" altLang="en-US" sz="2300" dirty="0"/>
              <a:t>Approved Code of Practice L121</a:t>
            </a:r>
          </a:p>
          <a:p>
            <a:pPr eaLnBrk="1" hangingPunct="1">
              <a:spcBef>
                <a:spcPct val="0"/>
              </a:spcBef>
              <a:buClrTx/>
            </a:pPr>
            <a:r>
              <a:rPr lang="en-GB" altLang="en-US" sz="2300" dirty="0"/>
              <a:t>Guidance Notes</a:t>
            </a:r>
          </a:p>
          <a:p>
            <a:pPr eaLnBrk="1" hangingPunct="1">
              <a:spcBef>
                <a:spcPct val="0"/>
              </a:spcBef>
              <a:buClrTx/>
            </a:pPr>
            <a:r>
              <a:rPr lang="en-GB" altLang="en-US" sz="2300" dirty="0"/>
              <a:t>University Policy and Guidance ‘Work with Ionising Radiation’</a:t>
            </a:r>
          </a:p>
          <a:p>
            <a:pPr eaLnBrk="1" hangingPunct="1">
              <a:spcBef>
                <a:spcPct val="0"/>
              </a:spcBef>
              <a:buClrTx/>
            </a:pPr>
            <a:r>
              <a:rPr lang="en-GB" altLang="en-US" sz="2300" dirty="0"/>
              <a:t>School / Service Local Radiation Safety Rules</a:t>
            </a:r>
          </a:p>
        </p:txBody>
      </p:sp>
    </p:spTree>
    <p:extLst>
      <p:ext uri="{BB962C8B-B14F-4D97-AF65-F5344CB8AC3E}">
        <p14:creationId xmlns:p14="http://schemas.microsoft.com/office/powerpoint/2010/main" val="206368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4347-B095-8E62-4CCB-0CDBD4D3C847}"/>
              </a:ext>
            </a:extLst>
          </p:cNvPr>
          <p:cNvSpPr>
            <a:spLocks noGrp="1"/>
          </p:cNvSpPr>
          <p:nvPr>
            <p:ph type="title"/>
          </p:nvPr>
        </p:nvSpPr>
        <p:spPr/>
        <p:txBody>
          <a:bodyPr/>
          <a:lstStyle/>
          <a:p>
            <a:r>
              <a:rPr lang="en-GB" dirty="0"/>
              <a:t>Annual dose limits</a:t>
            </a:r>
          </a:p>
        </p:txBody>
      </p:sp>
      <p:graphicFrame>
        <p:nvGraphicFramePr>
          <p:cNvPr id="4" name="Table 4">
            <a:extLst>
              <a:ext uri="{FF2B5EF4-FFF2-40B4-BE49-F238E27FC236}">
                <a16:creationId xmlns:a16="http://schemas.microsoft.com/office/drawing/2014/main" id="{1A8824D5-F218-6968-ACB3-20AFF04290DD}"/>
              </a:ext>
            </a:extLst>
          </p:cNvPr>
          <p:cNvGraphicFramePr>
            <a:graphicFrameLocks noGrp="1"/>
          </p:cNvGraphicFramePr>
          <p:nvPr>
            <p:ph idx="1"/>
            <p:extLst>
              <p:ext uri="{D42A27DB-BD31-4B8C-83A1-F6EECF244321}">
                <p14:modId xmlns:p14="http://schemas.microsoft.com/office/powerpoint/2010/main" val="3327152103"/>
              </p:ext>
            </p:extLst>
          </p:nvPr>
        </p:nvGraphicFramePr>
        <p:xfrm>
          <a:off x="371475" y="1370013"/>
          <a:ext cx="8401048" cy="1747520"/>
        </p:xfrm>
        <a:graphic>
          <a:graphicData uri="http://schemas.openxmlformats.org/drawingml/2006/table">
            <a:tbl>
              <a:tblPr firstRow="1" bandRow="1">
                <a:tableStyleId>{5C22544A-7EE6-4342-B048-85BDC9FD1C3A}</a:tableStyleId>
              </a:tblPr>
              <a:tblGrid>
                <a:gridCol w="2100262">
                  <a:extLst>
                    <a:ext uri="{9D8B030D-6E8A-4147-A177-3AD203B41FA5}">
                      <a16:colId xmlns:a16="http://schemas.microsoft.com/office/drawing/2014/main" val="1679886919"/>
                    </a:ext>
                  </a:extLst>
                </a:gridCol>
                <a:gridCol w="2100262">
                  <a:extLst>
                    <a:ext uri="{9D8B030D-6E8A-4147-A177-3AD203B41FA5}">
                      <a16:colId xmlns:a16="http://schemas.microsoft.com/office/drawing/2014/main" val="956438739"/>
                    </a:ext>
                  </a:extLst>
                </a:gridCol>
                <a:gridCol w="2100262">
                  <a:extLst>
                    <a:ext uri="{9D8B030D-6E8A-4147-A177-3AD203B41FA5}">
                      <a16:colId xmlns:a16="http://schemas.microsoft.com/office/drawing/2014/main" val="868406207"/>
                    </a:ext>
                  </a:extLst>
                </a:gridCol>
                <a:gridCol w="2100262">
                  <a:extLst>
                    <a:ext uri="{9D8B030D-6E8A-4147-A177-3AD203B41FA5}">
                      <a16:colId xmlns:a16="http://schemas.microsoft.com/office/drawing/2014/main" val="4031840663"/>
                    </a:ext>
                  </a:extLst>
                </a:gridCol>
              </a:tblGrid>
              <a:tr h="370840">
                <a:tc>
                  <a:txBody>
                    <a:bodyPr/>
                    <a:lstStyle/>
                    <a:p>
                      <a:endParaRPr lang="en-GB"/>
                    </a:p>
                  </a:txBody>
                  <a:tcPr/>
                </a:tc>
                <a:tc>
                  <a:txBody>
                    <a:bodyPr/>
                    <a:lstStyle/>
                    <a:p>
                      <a:r>
                        <a:rPr lang="en-GB" dirty="0"/>
                        <a:t>Whole body</a:t>
                      </a:r>
                    </a:p>
                  </a:txBody>
                  <a:tcPr/>
                </a:tc>
                <a:tc>
                  <a:txBody>
                    <a:bodyPr/>
                    <a:lstStyle/>
                    <a:p>
                      <a:r>
                        <a:rPr lang="en-GB" dirty="0"/>
                        <a:t>Extremities and skin</a:t>
                      </a:r>
                    </a:p>
                  </a:txBody>
                  <a:tcPr/>
                </a:tc>
                <a:tc>
                  <a:txBody>
                    <a:bodyPr/>
                    <a:lstStyle/>
                    <a:p>
                      <a:r>
                        <a:rPr lang="en-GB" dirty="0"/>
                        <a:t>Lens of the eye</a:t>
                      </a:r>
                    </a:p>
                  </a:txBody>
                  <a:tcPr/>
                </a:tc>
                <a:extLst>
                  <a:ext uri="{0D108BD9-81ED-4DB2-BD59-A6C34878D82A}">
                    <a16:rowId xmlns:a16="http://schemas.microsoft.com/office/drawing/2014/main" val="3334296509"/>
                  </a:ext>
                </a:extLst>
              </a:tr>
              <a:tr h="370840">
                <a:tc>
                  <a:txBody>
                    <a:bodyPr/>
                    <a:lstStyle/>
                    <a:p>
                      <a:r>
                        <a:rPr lang="en-GB" dirty="0"/>
                        <a:t>Employees aged 18 and over</a:t>
                      </a:r>
                    </a:p>
                  </a:txBody>
                  <a:tcPr/>
                </a:tc>
                <a:tc>
                  <a:txBody>
                    <a:bodyPr/>
                    <a:lstStyle/>
                    <a:p>
                      <a:r>
                        <a:rPr lang="en-GB" dirty="0"/>
                        <a:t>50 mSv</a:t>
                      </a:r>
                    </a:p>
                  </a:txBody>
                  <a:tcPr/>
                </a:tc>
                <a:tc>
                  <a:txBody>
                    <a:bodyPr/>
                    <a:lstStyle/>
                    <a:p>
                      <a:r>
                        <a:rPr lang="en-GB" dirty="0"/>
                        <a:t>500 mSv</a:t>
                      </a:r>
                    </a:p>
                  </a:txBody>
                  <a:tcPr/>
                </a:tc>
                <a:tc>
                  <a:txBody>
                    <a:bodyPr/>
                    <a:lstStyle/>
                    <a:p>
                      <a:r>
                        <a:rPr lang="en-GB" dirty="0"/>
                        <a:t>20 mSv</a:t>
                      </a:r>
                    </a:p>
                  </a:txBody>
                  <a:tcPr/>
                </a:tc>
                <a:extLst>
                  <a:ext uri="{0D108BD9-81ED-4DB2-BD59-A6C34878D82A}">
                    <a16:rowId xmlns:a16="http://schemas.microsoft.com/office/drawing/2014/main" val="2526653416"/>
                  </a:ext>
                </a:extLst>
              </a:tr>
              <a:tr h="370840">
                <a:tc>
                  <a:txBody>
                    <a:bodyPr/>
                    <a:lstStyle/>
                    <a:p>
                      <a:r>
                        <a:rPr lang="en-GB" dirty="0"/>
                        <a:t>Trainees aged 18 and under</a:t>
                      </a:r>
                    </a:p>
                  </a:txBody>
                  <a:tcPr/>
                </a:tc>
                <a:tc>
                  <a:txBody>
                    <a:bodyPr/>
                    <a:lstStyle/>
                    <a:p>
                      <a:r>
                        <a:rPr lang="en-GB" dirty="0"/>
                        <a:t>6 mSv</a:t>
                      </a:r>
                    </a:p>
                  </a:txBody>
                  <a:tcPr/>
                </a:tc>
                <a:tc>
                  <a:txBody>
                    <a:bodyPr/>
                    <a:lstStyle/>
                    <a:p>
                      <a:r>
                        <a:rPr lang="en-GB" dirty="0"/>
                        <a:t>150 mSv</a:t>
                      </a:r>
                    </a:p>
                  </a:txBody>
                  <a:tcPr/>
                </a:tc>
                <a:tc>
                  <a:txBody>
                    <a:bodyPr/>
                    <a:lstStyle/>
                    <a:p>
                      <a:r>
                        <a:rPr lang="en-GB" dirty="0"/>
                        <a:t>15 mSv</a:t>
                      </a:r>
                    </a:p>
                  </a:txBody>
                  <a:tcPr/>
                </a:tc>
                <a:extLst>
                  <a:ext uri="{0D108BD9-81ED-4DB2-BD59-A6C34878D82A}">
                    <a16:rowId xmlns:a16="http://schemas.microsoft.com/office/drawing/2014/main" val="2572962257"/>
                  </a:ext>
                </a:extLst>
              </a:tr>
              <a:tr h="370840">
                <a:tc>
                  <a:txBody>
                    <a:bodyPr/>
                    <a:lstStyle/>
                    <a:p>
                      <a:r>
                        <a:rPr lang="en-GB" dirty="0"/>
                        <a:t>Any other person</a:t>
                      </a:r>
                    </a:p>
                  </a:txBody>
                  <a:tcPr/>
                </a:tc>
                <a:tc>
                  <a:txBody>
                    <a:bodyPr/>
                    <a:lstStyle/>
                    <a:p>
                      <a:r>
                        <a:rPr lang="en-GB" dirty="0"/>
                        <a:t>1 mSv</a:t>
                      </a:r>
                    </a:p>
                  </a:txBody>
                  <a:tcPr/>
                </a:tc>
                <a:tc>
                  <a:txBody>
                    <a:bodyPr/>
                    <a:lstStyle/>
                    <a:p>
                      <a:r>
                        <a:rPr lang="en-GB" dirty="0"/>
                        <a:t>50 mSv</a:t>
                      </a:r>
                    </a:p>
                  </a:txBody>
                  <a:tcPr/>
                </a:tc>
                <a:tc>
                  <a:txBody>
                    <a:bodyPr/>
                    <a:lstStyle/>
                    <a:p>
                      <a:r>
                        <a:rPr lang="en-GB" dirty="0"/>
                        <a:t>15 mSv</a:t>
                      </a:r>
                    </a:p>
                  </a:txBody>
                  <a:tcPr/>
                </a:tc>
                <a:extLst>
                  <a:ext uri="{0D108BD9-81ED-4DB2-BD59-A6C34878D82A}">
                    <a16:rowId xmlns:a16="http://schemas.microsoft.com/office/drawing/2014/main" val="613051767"/>
                  </a:ext>
                </a:extLst>
              </a:tr>
            </a:tbl>
          </a:graphicData>
        </a:graphic>
      </p:graphicFrame>
      <p:sp>
        <p:nvSpPr>
          <p:cNvPr id="5" name="TextBox 4">
            <a:extLst>
              <a:ext uri="{FF2B5EF4-FFF2-40B4-BE49-F238E27FC236}">
                <a16:creationId xmlns:a16="http://schemas.microsoft.com/office/drawing/2014/main" id="{4FE1CEEE-C086-0019-A0E2-2205E6A00C09}"/>
              </a:ext>
            </a:extLst>
          </p:cNvPr>
          <p:cNvSpPr txBox="1"/>
          <p:nvPr/>
        </p:nvSpPr>
        <p:spPr>
          <a:xfrm>
            <a:off x="370800" y="3239247"/>
            <a:ext cx="8402400" cy="753035"/>
          </a:xfrm>
          <a:prstGeom prst="rect">
            <a:avLst/>
          </a:prstGeom>
          <a:noFill/>
        </p:spPr>
        <p:txBody>
          <a:bodyPr wrap="square" rtlCol="0">
            <a:spAutoFit/>
          </a:bodyPr>
          <a:lstStyle/>
          <a:p>
            <a:r>
              <a:rPr lang="en-GB" altLang="en-US" sz="1400" dirty="0"/>
              <a:t>Women of reproductive capacity - exposure of abdomen limited top 13 mSv in any consecutive 3 month period.</a:t>
            </a:r>
          </a:p>
          <a:p>
            <a:endParaRPr lang="en-GB" dirty="0"/>
          </a:p>
        </p:txBody>
      </p:sp>
    </p:spTree>
    <p:extLst>
      <p:ext uri="{BB962C8B-B14F-4D97-AF65-F5344CB8AC3E}">
        <p14:creationId xmlns:p14="http://schemas.microsoft.com/office/powerpoint/2010/main" val="87178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iagram&#10;&#10;Description automatically generated">
            <a:extLst>
              <a:ext uri="{FF2B5EF4-FFF2-40B4-BE49-F238E27FC236}">
                <a16:creationId xmlns:a16="http://schemas.microsoft.com/office/drawing/2014/main" id="{53945A42-85F2-A6E4-D0D1-D32BEFA4D3E9}"/>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24426" r="-24426"/>
          <a:stretch/>
        </p:blipFill>
        <p:spPr>
          <a:xfrm>
            <a:off x="20" y="10"/>
            <a:ext cx="9143980" cy="4267190"/>
          </a:xfrm>
          <a:noFill/>
        </p:spPr>
      </p:pic>
    </p:spTree>
    <p:extLst>
      <p:ext uri="{BB962C8B-B14F-4D97-AF65-F5344CB8AC3E}">
        <p14:creationId xmlns:p14="http://schemas.microsoft.com/office/powerpoint/2010/main" val="207356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601D-BC43-50B3-AFDC-F95F03BCBC27}"/>
              </a:ext>
            </a:extLst>
          </p:cNvPr>
          <p:cNvSpPr>
            <a:spLocks noGrp="1"/>
          </p:cNvSpPr>
          <p:nvPr>
            <p:ph type="title"/>
          </p:nvPr>
        </p:nvSpPr>
        <p:spPr/>
        <p:txBody>
          <a:bodyPr/>
          <a:lstStyle/>
          <a:p>
            <a:r>
              <a:rPr lang="en-GB" altLang="en-US" dirty="0"/>
              <a:t>Ionising Radiations Regulations 2017</a:t>
            </a:r>
            <a:endParaRPr lang="en-GB" dirty="0"/>
          </a:p>
        </p:txBody>
      </p:sp>
      <p:sp>
        <p:nvSpPr>
          <p:cNvPr id="3" name="Content Placeholder 2">
            <a:extLst>
              <a:ext uri="{FF2B5EF4-FFF2-40B4-BE49-F238E27FC236}">
                <a16:creationId xmlns:a16="http://schemas.microsoft.com/office/drawing/2014/main" id="{AD0981A0-FF57-77BC-D20B-A3256B453AED}"/>
              </a:ext>
            </a:extLst>
          </p:cNvPr>
          <p:cNvSpPr>
            <a:spLocks noGrp="1"/>
          </p:cNvSpPr>
          <p:nvPr>
            <p:ph idx="1"/>
          </p:nvPr>
        </p:nvSpPr>
        <p:spPr/>
        <p:txBody>
          <a:bodyPr>
            <a:normAutofit lnSpcReduction="10000"/>
          </a:bodyPr>
          <a:lstStyle/>
          <a:p>
            <a:pPr eaLnBrk="1" hangingPunct="1">
              <a:lnSpc>
                <a:spcPct val="90000"/>
              </a:lnSpc>
            </a:pPr>
            <a:r>
              <a:rPr lang="en-GB" altLang="en-US" sz="2400" dirty="0">
                <a:cs typeface="Arial" panose="020B0604020202020204" pitchFamily="34" charset="0"/>
              </a:rPr>
              <a:t>Notification of practices, including justification</a:t>
            </a:r>
            <a:endParaRPr lang="en-GB" altLang="en-US" sz="2400" dirty="0">
              <a:cs typeface="Times New Roman" panose="02020603050405020304" pitchFamily="18" charset="0"/>
            </a:endParaRPr>
          </a:p>
          <a:p>
            <a:pPr eaLnBrk="1" hangingPunct="1">
              <a:lnSpc>
                <a:spcPct val="90000"/>
              </a:lnSpc>
            </a:pPr>
            <a:r>
              <a:rPr lang="en-GB" altLang="en-US" sz="2400" dirty="0">
                <a:cs typeface="Arial" panose="020B0604020202020204" pitchFamily="34" charset="0"/>
              </a:rPr>
              <a:t>Radiation Risk Assessments</a:t>
            </a:r>
            <a:endParaRPr lang="en-GB" altLang="en-US" sz="2400" dirty="0">
              <a:cs typeface="Times New Roman" panose="02020603050405020304" pitchFamily="18" charset="0"/>
            </a:endParaRPr>
          </a:p>
          <a:p>
            <a:pPr eaLnBrk="1" hangingPunct="1">
              <a:lnSpc>
                <a:spcPct val="90000"/>
              </a:lnSpc>
            </a:pPr>
            <a:r>
              <a:rPr lang="en-GB" altLang="en-US" sz="2400" dirty="0">
                <a:cs typeface="Arial" panose="020B0604020202020204" pitchFamily="34" charset="0"/>
              </a:rPr>
              <a:t>Restriction of exposure</a:t>
            </a:r>
            <a:endParaRPr lang="en-GB" altLang="en-US" sz="2400" dirty="0">
              <a:cs typeface="Times New Roman" panose="02020603050405020304" pitchFamily="18" charset="0"/>
            </a:endParaRPr>
          </a:p>
          <a:p>
            <a:pPr eaLnBrk="1" hangingPunct="1">
              <a:lnSpc>
                <a:spcPct val="90000"/>
              </a:lnSpc>
            </a:pPr>
            <a:r>
              <a:rPr lang="en-GB" altLang="en-US" sz="2400" dirty="0">
                <a:cs typeface="Arial" panose="020B0604020202020204" pitchFamily="34" charset="0"/>
              </a:rPr>
              <a:t>Local Rules</a:t>
            </a:r>
            <a:endParaRPr lang="en-GB" altLang="en-US" sz="2400" dirty="0">
              <a:cs typeface="Times New Roman" panose="02020603050405020304" pitchFamily="18" charset="0"/>
            </a:endParaRPr>
          </a:p>
          <a:p>
            <a:pPr eaLnBrk="1" hangingPunct="1">
              <a:lnSpc>
                <a:spcPct val="90000"/>
              </a:lnSpc>
            </a:pPr>
            <a:r>
              <a:rPr lang="en-GB" altLang="en-US" sz="2400" dirty="0">
                <a:cs typeface="Arial" panose="020B0604020202020204" pitchFamily="34" charset="0"/>
              </a:rPr>
              <a:t>Appointment of RPA and RPS</a:t>
            </a:r>
            <a:endParaRPr lang="en-GB" altLang="en-US" sz="2400" dirty="0">
              <a:cs typeface="Times New Roman" panose="02020603050405020304" pitchFamily="18" charset="0"/>
            </a:endParaRPr>
          </a:p>
          <a:p>
            <a:pPr eaLnBrk="1" hangingPunct="1">
              <a:lnSpc>
                <a:spcPct val="90000"/>
              </a:lnSpc>
            </a:pPr>
            <a:r>
              <a:rPr lang="en-GB" altLang="en-US" sz="2400" dirty="0">
                <a:cs typeface="Arial" panose="020B0604020202020204" pitchFamily="34" charset="0"/>
              </a:rPr>
              <a:t>Designation of Classified Persons</a:t>
            </a:r>
            <a:endParaRPr lang="en-GB" altLang="en-US" sz="2400" dirty="0">
              <a:cs typeface="Times New Roman" panose="02020603050405020304" pitchFamily="18" charset="0"/>
            </a:endParaRPr>
          </a:p>
          <a:p>
            <a:pPr eaLnBrk="1" hangingPunct="1">
              <a:lnSpc>
                <a:spcPct val="90000"/>
              </a:lnSpc>
            </a:pPr>
            <a:r>
              <a:rPr lang="en-GB" altLang="en-US" sz="2400" dirty="0">
                <a:cs typeface="Arial" panose="020B0604020202020204" pitchFamily="34" charset="0"/>
              </a:rPr>
              <a:t>Designation of Controlled and Supervised Areas</a:t>
            </a:r>
            <a:endParaRPr lang="en-GB" altLang="en-US" sz="2400" dirty="0">
              <a:cs typeface="Times New Roman" panose="02020603050405020304" pitchFamily="18" charset="0"/>
            </a:endParaRPr>
          </a:p>
        </p:txBody>
      </p:sp>
    </p:spTree>
    <p:extLst>
      <p:ext uri="{BB962C8B-B14F-4D97-AF65-F5344CB8AC3E}">
        <p14:creationId xmlns:p14="http://schemas.microsoft.com/office/powerpoint/2010/main" val="2037578987"/>
      </p:ext>
    </p:extLst>
  </p:cSld>
  <p:clrMapOvr>
    <a:masterClrMapping/>
  </p:clrMapOvr>
</p:sld>
</file>

<file path=ppt/theme/theme1.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5C1B1D8-77C2-354A-9EF6-DC4A6566325F}" vid="{07B80154-74C8-304A-977C-1F3DAAC6711A}"/>
    </a:ext>
  </a:extLst>
</a:theme>
</file>

<file path=ppt/theme/theme2.xml><?xml version="1.0" encoding="utf-8"?>
<a:theme xmlns:a="http://schemas.openxmlformats.org/drawingml/2006/main" name="University of Bristol (Custom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5C1B1D8-77C2-354A-9EF6-DC4A6566325F}" vid="{B9AB0180-E48C-4444-8EBA-F498D433CA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7A8DEC32C5F6458B36F0C1C9BF94A6" ma:contentTypeVersion="21" ma:contentTypeDescription="Create a new document." ma:contentTypeScope="" ma:versionID="4f082ec5357466a24f85fd4e3769967a">
  <xsd:schema xmlns:xsd="http://www.w3.org/2001/XMLSchema" xmlns:xs="http://www.w3.org/2001/XMLSchema" xmlns:p="http://schemas.microsoft.com/office/2006/metadata/properties" xmlns:ns2="6fb6387a-3333-42fd-b5ec-f2e8ce39fe24" xmlns:ns3="054aeda2-dd48-4054-b1d2-e8e6f0af8f5c" xmlns:ns4="edb9d0e4-5370-4cfb-9e4e-bdf6de379f60" targetNamespace="http://schemas.microsoft.com/office/2006/metadata/properties" ma:root="true" ma:fieldsID="1fd17427e43765a1c211b8085d53dca5" ns2:_="" ns3:_="" ns4:_="">
    <xsd:import namespace="6fb6387a-3333-42fd-b5ec-f2e8ce39fe24"/>
    <xsd:import namespace="054aeda2-dd48-4054-b1d2-e8e6f0af8f5c"/>
    <xsd:import namespace="edb9d0e4-5370-4cfb-9e4e-bdf6de379f60"/>
    <xsd:element name="properties">
      <xsd:complexType>
        <xsd:sequence>
          <xsd:element name="documentManagement">
            <xsd:complexType>
              <xsd:all>
                <xsd:element ref="ns2:Note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b6387a-3333-42fd-b5ec-f2e8ce39fe24" elementFormDefault="qualified">
    <xsd:import namespace="http://schemas.microsoft.com/office/2006/documentManagement/types"/>
    <xsd:import namespace="http://schemas.microsoft.com/office/infopath/2007/PartnerControls"/>
    <xsd:element name="Notes" ma:index="2" nillable="true" ma:displayName="Notes" ma:format="Dropdown" ma:internalName="Note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hidden="true" ma:internalName="MediaServiceKeyPoints"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hidden="true"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ServiceOCR" ma:index="20" nillable="true" ma:displayName="Extracted Text" ma:hidden="true" ma:internalName="MediaServiceOCR" ma:readOnly="true">
      <xsd:simpleType>
        <xsd:restriction base="dms:Note"/>
      </xsd:simpleType>
    </xsd:element>
    <xsd:element name="MediaLengthInSeconds" ma:index="21" nillable="true" ma:displayName="Length (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4aeda2-dd48-4054-b1d2-e8e6f0af8f5c"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a052989-d2e6-4fb8-b75a-7e5f8572f032}" ma:internalName="TaxCatchAll" ma:showField="CatchAllData" ma:web="054aeda2-dd48-4054-b1d2-e8e6f0af8f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db9d0e4-5370-4cfb-9e4e-bdf6de379f60" xsi:nil="true"/>
    <lcf76f155ced4ddcb4097134ff3c332f xmlns="6fb6387a-3333-42fd-b5ec-f2e8ce39fe24">
      <Terms xmlns="http://schemas.microsoft.com/office/infopath/2007/PartnerControls"/>
    </lcf76f155ced4ddcb4097134ff3c332f>
    <Notes xmlns="6fb6387a-3333-42fd-b5ec-f2e8ce39fe24" xsi:nil="true"/>
  </documentManagement>
</p:properties>
</file>

<file path=customXml/itemProps1.xml><?xml version="1.0" encoding="utf-8"?>
<ds:datastoreItem xmlns:ds="http://schemas.openxmlformats.org/officeDocument/2006/customXml" ds:itemID="{433C75B2-A0BC-4AD4-A32D-8403162EA24B}">
  <ds:schemaRefs>
    <ds:schemaRef ds:uri="http://schemas.microsoft.com/sharepoint/v3/contenttype/forms"/>
  </ds:schemaRefs>
</ds:datastoreItem>
</file>

<file path=customXml/itemProps2.xml><?xml version="1.0" encoding="utf-8"?>
<ds:datastoreItem xmlns:ds="http://schemas.openxmlformats.org/officeDocument/2006/customXml" ds:itemID="{800C6D2F-5E93-4397-9161-EB169442B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b6387a-3333-42fd-b5ec-f2e8ce39fe24"/>
    <ds:schemaRef ds:uri="054aeda2-dd48-4054-b1d2-e8e6f0af8f5c"/>
    <ds:schemaRef ds:uri="edb9d0e4-5370-4cfb-9e4e-bdf6de37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49A91-6CF3-4F65-B74E-DE461DE7E62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096f1adb-ea5a-4dff-ab2b-a4fd43da3d8e"/>
    <ds:schemaRef ds:uri="http://purl.org/dc/dcmitype/"/>
    <ds:schemaRef ds:uri="http://schemas.microsoft.com/office/infopath/2007/PartnerControls"/>
    <ds:schemaRef ds:uri="cee1e4d5-1e4f-4724-9d5e-788c2c993551"/>
    <ds:schemaRef ds:uri="http://www.w3.org/XML/1998/namespace"/>
    <ds:schemaRef ds:uri="edb9d0e4-5370-4cfb-9e4e-bdf6de379f60"/>
    <ds:schemaRef ds:uri="6fb6387a-3333-42fd-b5ec-f2e8ce39fe24"/>
  </ds:schemaRefs>
</ds:datastoreItem>
</file>

<file path=docProps/app.xml><?xml version="1.0" encoding="utf-8"?>
<Properties xmlns="http://schemas.openxmlformats.org/officeDocument/2006/extended-properties" xmlns:vt="http://schemas.openxmlformats.org/officeDocument/2006/docPropsVTypes">
  <Template>Aqua widescreen_ROCKWELL (1)</Template>
  <TotalTime>1529</TotalTime>
  <Words>2780</Words>
  <Application>Microsoft Office PowerPoint</Application>
  <PresentationFormat>On-screen Show (16:9)</PresentationFormat>
  <Paragraphs>314</Paragraphs>
  <Slides>54</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Courier New</vt:lpstr>
      <vt:lpstr>Rockwell</vt:lpstr>
      <vt:lpstr>Times New Roman</vt:lpstr>
      <vt:lpstr>Wingdings</vt:lpstr>
      <vt:lpstr>University of Bristol (Main URL)</vt:lpstr>
      <vt:lpstr>University of Bristol (Custom URL)</vt:lpstr>
      <vt:lpstr>X-ray Radiation Safety Training</vt:lpstr>
      <vt:lpstr>Aim</vt:lpstr>
      <vt:lpstr>Radiation Safety Legislation</vt:lpstr>
      <vt:lpstr>International Commission on Radiological Protection (ICRP)</vt:lpstr>
      <vt:lpstr>ICRP 60 (Published 1990)</vt:lpstr>
      <vt:lpstr>Development of UK Legislation</vt:lpstr>
      <vt:lpstr>Annual dose limits</vt:lpstr>
      <vt:lpstr>PowerPoint Presentation</vt:lpstr>
      <vt:lpstr>Ionising Radiations Regulations 2017</vt:lpstr>
      <vt:lpstr>Ionising Radiations Regulations 2017 continued</vt:lpstr>
      <vt:lpstr>X-Ray Radiation</vt:lpstr>
      <vt:lpstr>Radioactive decay</vt:lpstr>
      <vt:lpstr>X-Ray production</vt:lpstr>
      <vt:lpstr>X-Ray production</vt:lpstr>
      <vt:lpstr>Energy of Radiation</vt:lpstr>
      <vt:lpstr>Primary Beam and Scatter Radiation </vt:lpstr>
      <vt:lpstr>Radiation Dose Quantities  and Units</vt:lpstr>
      <vt:lpstr>Biological effects of radiation</vt:lpstr>
      <vt:lpstr>Radiation Effects - Ionisation</vt:lpstr>
      <vt:lpstr>Radiation effects</vt:lpstr>
      <vt:lpstr>Stochastic Effects</vt:lpstr>
      <vt:lpstr>Harmful Tissue Reactions Effects</vt:lpstr>
      <vt:lpstr>Harmful Tissue Reactions Effects</vt:lpstr>
      <vt:lpstr>Radiation burns</vt:lpstr>
      <vt:lpstr>Monitoring</vt:lpstr>
      <vt:lpstr>Instruments for detection of X-rays</vt:lpstr>
      <vt:lpstr>Types of Portable Monitors</vt:lpstr>
      <vt:lpstr>Instrument selection</vt:lpstr>
      <vt:lpstr>Suitable Monitors</vt:lpstr>
      <vt:lpstr>Pre-use Monitor Checks</vt:lpstr>
      <vt:lpstr>Personal Dosimetry</vt:lpstr>
      <vt:lpstr>External Radiation</vt:lpstr>
      <vt:lpstr>X-Ray Machine Terminology  The Primary / Useful Beam</vt:lpstr>
      <vt:lpstr>X-ray Equipment – Closed beam</vt:lpstr>
      <vt:lpstr>X-ray Equipment – Open beam</vt:lpstr>
      <vt:lpstr>Portable X-ray Fluorescence Analysers (XRF)</vt:lpstr>
      <vt:lpstr>Portable X-ray Fluorescence Analysers (XRF)</vt:lpstr>
      <vt:lpstr>Safety Features – Machine Controls</vt:lpstr>
      <vt:lpstr>Safety Features – Machine Controls continued</vt:lpstr>
      <vt:lpstr>Safety Features – Machine Controls continued</vt:lpstr>
      <vt:lpstr>X-ray Unit Safety Features</vt:lpstr>
      <vt:lpstr>X-ray Unit Safety Features continued</vt:lpstr>
      <vt:lpstr>Safety Practices</vt:lpstr>
      <vt:lpstr>Safety Practices continued</vt:lpstr>
      <vt:lpstr>Safety Practices continued</vt:lpstr>
      <vt:lpstr>Safety Practices continued</vt:lpstr>
      <vt:lpstr>X-ray Safety Film</vt:lpstr>
      <vt:lpstr>University of Bristol Arrangements</vt:lpstr>
      <vt:lpstr>Accidents / Incidents</vt:lpstr>
      <vt:lpstr>Accidents / Incidents continued</vt:lpstr>
      <vt:lpstr>Radiological Consequences</vt:lpstr>
      <vt:lpstr>Lessons learned and recommendations </vt:lpstr>
      <vt:lpstr>Lessons learned and recommendations  continued</vt:lpstr>
      <vt:lpstr>Local X-ray Equipment and School Arrangements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 Radiation Safety Training</dc:title>
  <dc:creator>Georgina Williams</dc:creator>
  <cp:lastModifiedBy>Georgina Williams</cp:lastModifiedBy>
  <cp:revision>2</cp:revision>
  <dcterms:created xsi:type="dcterms:W3CDTF">2022-06-15T15:34:46Z</dcterms:created>
  <dcterms:modified xsi:type="dcterms:W3CDTF">2022-08-11T08:29:49Z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0x010100DF7A8DEC32C5F6458B36F0C1C9BF94A6</vt:lpwstr>
  </property>
</Properties>
</file>